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8288000" cy="10287000"/>
  <p:notesSz cx="6858000" cy="9144000"/>
  <p:embeddedFontLst>
    <p:embeddedFont>
      <p:font typeface="Bebas Neue" panose="020B0606020202050201" pitchFamily="34" charset="0"/>
      <p:regular r:id="rId27"/>
    </p:embeddedFont>
    <p:embeddedFont>
      <p:font typeface="Open Sauce" panose="020B0604020202020204" charset="0"/>
      <p:regular r:id="rId28"/>
    </p:embeddedFont>
    <p:embeddedFont>
      <p:font typeface="Open Sauce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86877-A2B1-6BF5-9453-09620DF7B8D1}" v="78" dt="2025-11-18T01:08:54.842"/>
    <p1510:client id="{5FA40F8D-DE90-4DC5-BE23-9947CF73BD5A}" v="9" dt="2025-11-18T21:18:37.996"/>
    <p1510:client id="{71149116-53E1-C3AD-1EA6-97AD46381DBD}" v="19" dt="2025-11-19T18:24:08.604"/>
    <p1510:client id="{718F5D55-01E8-7EFC-9A1B-66C712CC3211}" v="123" dt="2025-11-19T16:04:31.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5" d="100"/>
          <a:sy n="85" d="100"/>
        </p:scale>
        <p:origin x="627" y="7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Bernard" userId="S::nancy.bernard_sante.quebec#ext#@enapuq.onmicrosoft.com::5aaa36b2-dbc7-4c69-8bb1-cd194a57b6bb" providerId="AD" clId="Web-{06B86877-A2B1-6BF5-9453-09620DF7B8D1}"/>
    <pc:docChg chg="modSld">
      <pc:chgData name="Nancy Bernard" userId="S::nancy.bernard_sante.quebec#ext#@enapuq.onmicrosoft.com::5aaa36b2-dbc7-4c69-8bb1-cd194a57b6bb" providerId="AD" clId="Web-{06B86877-A2B1-6BF5-9453-09620DF7B8D1}" dt="2025-11-18T01:08:51.701" v="42" actId="20577"/>
      <pc:docMkLst>
        <pc:docMk/>
      </pc:docMkLst>
      <pc:sldChg chg="modSp">
        <pc:chgData name="Nancy Bernard" userId="S::nancy.bernard_sante.quebec#ext#@enapuq.onmicrosoft.com::5aaa36b2-dbc7-4c69-8bb1-cd194a57b6bb" providerId="AD" clId="Web-{06B86877-A2B1-6BF5-9453-09620DF7B8D1}" dt="2025-11-18T01:07:50.514" v="13" actId="20577"/>
        <pc:sldMkLst>
          <pc:docMk/>
          <pc:sldMk cId="0" sldId="261"/>
        </pc:sldMkLst>
        <pc:spChg chg="mod">
          <ac:chgData name="Nancy Bernard" userId="S::nancy.bernard_sante.quebec#ext#@enapuq.onmicrosoft.com::5aaa36b2-dbc7-4c69-8bb1-cd194a57b6bb" providerId="AD" clId="Web-{06B86877-A2B1-6BF5-9453-09620DF7B8D1}" dt="2025-11-18T01:07:50.514" v="13" actId="20577"/>
          <ac:spMkLst>
            <pc:docMk/>
            <pc:sldMk cId="0" sldId="261"/>
            <ac:spMk id="2" creationId="{00000000-0000-0000-0000-000000000000}"/>
          </ac:spMkLst>
        </pc:spChg>
      </pc:sldChg>
      <pc:sldChg chg="modSp">
        <pc:chgData name="Nancy Bernard" userId="S::nancy.bernard_sante.quebec#ext#@enapuq.onmicrosoft.com::5aaa36b2-dbc7-4c69-8bb1-cd194a57b6bb" providerId="AD" clId="Web-{06B86877-A2B1-6BF5-9453-09620DF7B8D1}" dt="2025-11-18T01:08:13.279" v="23" actId="20577"/>
        <pc:sldMkLst>
          <pc:docMk/>
          <pc:sldMk cId="0" sldId="262"/>
        </pc:sldMkLst>
        <pc:spChg chg="mod">
          <ac:chgData name="Nancy Bernard" userId="S::nancy.bernard_sante.quebec#ext#@enapuq.onmicrosoft.com::5aaa36b2-dbc7-4c69-8bb1-cd194a57b6bb" providerId="AD" clId="Web-{06B86877-A2B1-6BF5-9453-09620DF7B8D1}" dt="2025-11-18T01:08:13.279" v="23" actId="20577"/>
          <ac:spMkLst>
            <pc:docMk/>
            <pc:sldMk cId="0" sldId="262"/>
            <ac:spMk id="2" creationId="{00000000-0000-0000-0000-000000000000}"/>
          </ac:spMkLst>
        </pc:spChg>
      </pc:sldChg>
      <pc:sldChg chg="modSp">
        <pc:chgData name="Nancy Bernard" userId="S::nancy.bernard_sante.quebec#ext#@enapuq.onmicrosoft.com::5aaa36b2-dbc7-4c69-8bb1-cd194a57b6bb" providerId="AD" clId="Web-{06B86877-A2B1-6BF5-9453-09620DF7B8D1}" dt="2025-11-18T01:08:30.983" v="32" actId="20577"/>
        <pc:sldMkLst>
          <pc:docMk/>
          <pc:sldMk cId="0" sldId="264"/>
        </pc:sldMkLst>
        <pc:spChg chg="mod">
          <ac:chgData name="Nancy Bernard" userId="S::nancy.bernard_sante.quebec#ext#@enapuq.onmicrosoft.com::5aaa36b2-dbc7-4c69-8bb1-cd194a57b6bb" providerId="AD" clId="Web-{06B86877-A2B1-6BF5-9453-09620DF7B8D1}" dt="2025-11-18T01:08:30.983" v="32" actId="20577"/>
          <ac:spMkLst>
            <pc:docMk/>
            <pc:sldMk cId="0" sldId="264"/>
            <ac:spMk id="2" creationId="{00000000-0000-0000-0000-000000000000}"/>
          </ac:spMkLst>
        </pc:spChg>
      </pc:sldChg>
      <pc:sldChg chg="modSp">
        <pc:chgData name="Nancy Bernard" userId="S::nancy.bernard_sante.quebec#ext#@enapuq.onmicrosoft.com::5aaa36b2-dbc7-4c69-8bb1-cd194a57b6bb" providerId="AD" clId="Web-{06B86877-A2B1-6BF5-9453-09620DF7B8D1}" dt="2025-11-18T01:08:51.701" v="42" actId="20577"/>
        <pc:sldMkLst>
          <pc:docMk/>
          <pc:sldMk cId="0" sldId="265"/>
        </pc:sldMkLst>
        <pc:spChg chg="mod">
          <ac:chgData name="Nancy Bernard" userId="S::nancy.bernard_sante.quebec#ext#@enapuq.onmicrosoft.com::5aaa36b2-dbc7-4c69-8bb1-cd194a57b6bb" providerId="AD" clId="Web-{06B86877-A2B1-6BF5-9453-09620DF7B8D1}" dt="2025-11-18T01:08:51.701" v="42" actId="20577"/>
          <ac:spMkLst>
            <pc:docMk/>
            <pc:sldMk cId="0" sldId="265"/>
            <ac:spMk id="2" creationId="{00000000-0000-0000-0000-000000000000}"/>
          </ac:spMkLst>
        </pc:spChg>
      </pc:sldChg>
    </pc:docChg>
  </pc:docChgLst>
  <pc:docChgLst>
    <pc:chgData name="Carrier, Jean-Michel" userId="S::jean-michel.carrier_finances.gouv.qc.ca#ext#@enapuq.onmicrosoft.com::38ce1aed-f903-4bc4-80e5-793fffe9bae8" providerId="AD" clId="Web-{71149116-53E1-C3AD-1EA6-97AD46381DBD}"/>
    <pc:docChg chg="modSld">
      <pc:chgData name="Carrier, Jean-Michel" userId="S::jean-michel.carrier_finances.gouv.qc.ca#ext#@enapuq.onmicrosoft.com::38ce1aed-f903-4bc4-80e5-793fffe9bae8" providerId="AD" clId="Web-{71149116-53E1-C3AD-1EA6-97AD46381DBD}" dt="2025-11-19T18:24:07.557" v="8" actId="20577"/>
      <pc:docMkLst>
        <pc:docMk/>
      </pc:docMkLst>
      <pc:sldChg chg="modSp">
        <pc:chgData name="Carrier, Jean-Michel" userId="S::jean-michel.carrier_finances.gouv.qc.ca#ext#@enapuq.onmicrosoft.com::38ce1aed-f903-4bc4-80e5-793fffe9bae8" providerId="AD" clId="Web-{71149116-53E1-C3AD-1EA6-97AD46381DBD}" dt="2025-11-19T18:24:07.557" v="8" actId="20577"/>
        <pc:sldMkLst>
          <pc:docMk/>
          <pc:sldMk cId="0" sldId="263"/>
        </pc:sldMkLst>
        <pc:spChg chg="mod">
          <ac:chgData name="Carrier, Jean-Michel" userId="S::jean-michel.carrier_finances.gouv.qc.ca#ext#@enapuq.onmicrosoft.com::38ce1aed-f903-4bc4-80e5-793fffe9bae8" providerId="AD" clId="Web-{71149116-53E1-C3AD-1EA6-97AD46381DBD}" dt="2025-11-19T18:24:07.557" v="8" actId="20577"/>
          <ac:spMkLst>
            <pc:docMk/>
            <pc:sldMk cId="0" sldId="263"/>
            <ac:spMk id="4" creationId="{00000000-0000-0000-0000-000000000000}"/>
          </ac:spMkLst>
        </pc:spChg>
      </pc:sldChg>
    </pc:docChg>
  </pc:docChgLst>
  <pc:docChgLst>
    <pc:chgData name="Carrier, Jean-Michel" userId="S::jean-michel.carrier_finances.gouv.qc.ca#ext#@enapuq.onmicrosoft.com::38ce1aed-f903-4bc4-80e5-793fffe9bae8" providerId="AD" clId="Web-{718F5D55-01E8-7EFC-9A1B-66C712CC3211}"/>
    <pc:docChg chg="modSld">
      <pc:chgData name="Carrier, Jean-Michel" userId="S::jean-michel.carrier_finances.gouv.qc.ca#ext#@enapuq.onmicrosoft.com::38ce1aed-f903-4bc4-80e5-793fffe9bae8" providerId="AD" clId="Web-{718F5D55-01E8-7EFC-9A1B-66C712CC3211}" dt="2025-11-19T16:04:31.810" v="69" actId="20577"/>
      <pc:docMkLst>
        <pc:docMk/>
      </pc:docMkLst>
      <pc:sldChg chg="modSp">
        <pc:chgData name="Carrier, Jean-Michel" userId="S::jean-michel.carrier_finances.gouv.qc.ca#ext#@enapuq.onmicrosoft.com::38ce1aed-f903-4bc4-80e5-793fffe9bae8" providerId="AD" clId="Web-{718F5D55-01E8-7EFC-9A1B-66C712CC3211}" dt="2025-11-19T15:00:07.331" v="7"/>
        <pc:sldMkLst>
          <pc:docMk/>
          <pc:sldMk cId="0" sldId="274"/>
        </pc:sldMkLst>
        <pc:spChg chg="mod">
          <ac:chgData name="Carrier, Jean-Michel" userId="S::jean-michel.carrier_finances.gouv.qc.ca#ext#@enapuq.onmicrosoft.com::38ce1aed-f903-4bc4-80e5-793fffe9bae8" providerId="AD" clId="Web-{718F5D55-01E8-7EFC-9A1B-66C712CC3211}" dt="2025-11-19T15:00:07.331" v="7"/>
          <ac:spMkLst>
            <pc:docMk/>
            <pc:sldMk cId="0" sldId="274"/>
            <ac:spMk id="4" creationId="{00000000-0000-0000-0000-000000000000}"/>
          </ac:spMkLst>
        </pc:spChg>
      </pc:sldChg>
      <pc:sldChg chg="modSp">
        <pc:chgData name="Carrier, Jean-Michel" userId="S::jean-michel.carrier_finances.gouv.qc.ca#ext#@enapuq.onmicrosoft.com::38ce1aed-f903-4bc4-80e5-793fffe9bae8" providerId="AD" clId="Web-{718F5D55-01E8-7EFC-9A1B-66C712CC3211}" dt="2025-11-19T16:04:31.810" v="69" actId="20577"/>
        <pc:sldMkLst>
          <pc:docMk/>
          <pc:sldMk cId="0" sldId="275"/>
        </pc:sldMkLst>
        <pc:spChg chg="mod">
          <ac:chgData name="Carrier, Jean-Michel" userId="S::jean-michel.carrier_finances.gouv.qc.ca#ext#@enapuq.onmicrosoft.com::38ce1aed-f903-4bc4-80e5-793fffe9bae8" providerId="AD" clId="Web-{718F5D55-01E8-7EFC-9A1B-66C712CC3211}" dt="2025-11-19T15:22:22.644" v="37" actId="20577"/>
          <ac:spMkLst>
            <pc:docMk/>
            <pc:sldMk cId="0" sldId="275"/>
            <ac:spMk id="3" creationId="{00000000-0000-0000-0000-000000000000}"/>
          </ac:spMkLst>
        </pc:spChg>
        <pc:spChg chg="mod">
          <ac:chgData name="Carrier, Jean-Michel" userId="S::jean-michel.carrier_finances.gouv.qc.ca#ext#@enapuq.onmicrosoft.com::38ce1aed-f903-4bc4-80e5-793fffe9bae8" providerId="AD" clId="Web-{718F5D55-01E8-7EFC-9A1B-66C712CC3211}" dt="2025-11-19T16:04:31.810" v="69" actId="20577"/>
          <ac:spMkLst>
            <pc:docMk/>
            <pc:sldMk cId="0" sldId="275"/>
            <ac:spMk id="4" creationId="{00000000-0000-0000-0000-000000000000}"/>
          </ac:spMkLst>
        </pc:spChg>
      </pc:sldChg>
      <pc:sldChg chg="modSp">
        <pc:chgData name="Carrier, Jean-Michel" userId="S::jean-michel.carrier_finances.gouv.qc.ca#ext#@enapuq.onmicrosoft.com::38ce1aed-f903-4bc4-80e5-793fffe9bae8" providerId="AD" clId="Web-{718F5D55-01E8-7EFC-9A1B-66C712CC3211}" dt="2025-11-19T15:23:44.833" v="55" actId="1076"/>
        <pc:sldMkLst>
          <pc:docMk/>
          <pc:sldMk cId="0" sldId="276"/>
        </pc:sldMkLst>
        <pc:spChg chg="mod">
          <ac:chgData name="Carrier, Jean-Michel" userId="S::jean-michel.carrier_finances.gouv.qc.ca#ext#@enapuq.onmicrosoft.com::38ce1aed-f903-4bc4-80e5-793fffe9bae8" providerId="AD" clId="Web-{718F5D55-01E8-7EFC-9A1B-66C712CC3211}" dt="2025-11-19T15:23:44.833" v="55" actId="1076"/>
          <ac:spMkLst>
            <pc:docMk/>
            <pc:sldMk cId="0" sldId="276"/>
            <ac:spMk id="2" creationId="{00000000-0000-0000-0000-000000000000}"/>
          </ac:spMkLst>
        </pc:spChg>
        <pc:spChg chg="mod">
          <ac:chgData name="Carrier, Jean-Michel" userId="S::jean-michel.carrier_finances.gouv.qc.ca#ext#@enapuq.onmicrosoft.com::38ce1aed-f903-4bc4-80e5-793fffe9bae8" providerId="AD" clId="Web-{718F5D55-01E8-7EFC-9A1B-66C712CC3211}" dt="2025-11-19T15:23:36.895" v="54" actId="20577"/>
          <ac:spMkLst>
            <pc:docMk/>
            <pc:sldMk cId="0" sldId="276"/>
            <ac:spMk id="4" creationId="{00000000-0000-0000-0000-000000000000}"/>
          </ac:spMkLst>
        </pc:spChg>
      </pc:sldChg>
    </pc:docChg>
  </pc:docChgLst>
  <pc:docChgLst>
    <pc:chgData name="Carrier, Jean-Michel" userId="dbe0826e-0953-41f3-8760-fdc799a19bb1" providerId="ADAL" clId="{F5FFFAAE-CC03-41AB-BF6C-7EB39836BA01}"/>
    <pc:docChg chg="undo custSel modSld">
      <pc:chgData name="Carrier, Jean-Michel" userId="dbe0826e-0953-41f3-8760-fdc799a19bb1" providerId="ADAL" clId="{F5FFFAAE-CC03-41AB-BF6C-7EB39836BA01}" dt="2025-11-18T21:24:18.694" v="23" actId="404"/>
      <pc:docMkLst>
        <pc:docMk/>
      </pc:docMkLst>
      <pc:sldChg chg="modSp mod">
        <pc:chgData name="Carrier, Jean-Michel" userId="dbe0826e-0953-41f3-8760-fdc799a19bb1" providerId="ADAL" clId="{F5FFFAAE-CC03-41AB-BF6C-7EB39836BA01}" dt="2025-11-18T21:07:31.431" v="2" actId="790"/>
        <pc:sldMkLst>
          <pc:docMk/>
          <pc:sldMk cId="0" sldId="256"/>
        </pc:sldMkLst>
        <pc:spChg chg="mod">
          <ac:chgData name="Carrier, Jean-Michel" userId="dbe0826e-0953-41f3-8760-fdc799a19bb1" providerId="ADAL" clId="{F5FFFAAE-CC03-41AB-BF6C-7EB39836BA01}" dt="2025-11-18T21:07:31.431" v="2" actId="790"/>
          <ac:spMkLst>
            <pc:docMk/>
            <pc:sldMk cId="0" sldId="256"/>
            <ac:spMk id="3" creationId="{00000000-0000-0000-0000-000000000000}"/>
          </ac:spMkLst>
        </pc:spChg>
        <pc:spChg chg="mod">
          <ac:chgData name="Carrier, Jean-Michel" userId="dbe0826e-0953-41f3-8760-fdc799a19bb1" providerId="ADAL" clId="{F5FFFAAE-CC03-41AB-BF6C-7EB39836BA01}" dt="2025-11-18T21:07:31.431" v="2" actId="790"/>
          <ac:spMkLst>
            <pc:docMk/>
            <pc:sldMk cId="0" sldId="256"/>
            <ac:spMk id="4" creationId="{00000000-0000-0000-0000-000000000000}"/>
          </ac:spMkLst>
        </pc:spChg>
        <pc:spChg chg="mod">
          <ac:chgData name="Carrier, Jean-Michel" userId="dbe0826e-0953-41f3-8760-fdc799a19bb1" providerId="ADAL" clId="{F5FFFAAE-CC03-41AB-BF6C-7EB39836BA01}" dt="2025-11-18T21:07:31.431" v="2" actId="790"/>
          <ac:spMkLst>
            <pc:docMk/>
            <pc:sldMk cId="0" sldId="256"/>
            <ac:spMk id="6" creationId="{00000000-0000-0000-0000-000000000000}"/>
          </ac:spMkLst>
        </pc:spChg>
        <pc:spChg chg="mod">
          <ac:chgData name="Carrier, Jean-Michel" userId="dbe0826e-0953-41f3-8760-fdc799a19bb1" providerId="ADAL" clId="{F5FFFAAE-CC03-41AB-BF6C-7EB39836BA01}" dt="2025-11-18T21:07:31.431" v="2" actId="790"/>
          <ac:spMkLst>
            <pc:docMk/>
            <pc:sldMk cId="0" sldId="256"/>
            <ac:spMk id="7" creationId="{00000000-0000-0000-0000-000000000000}"/>
          </ac:spMkLst>
        </pc:spChg>
        <pc:spChg chg="mod">
          <ac:chgData name="Carrier, Jean-Michel" userId="dbe0826e-0953-41f3-8760-fdc799a19bb1" providerId="ADAL" clId="{F5FFFAAE-CC03-41AB-BF6C-7EB39836BA01}" dt="2025-11-18T21:07:31.431" v="2" actId="790"/>
          <ac:spMkLst>
            <pc:docMk/>
            <pc:sldMk cId="0" sldId="256"/>
            <ac:spMk id="8" creationId="{00000000-0000-0000-0000-000000000000}"/>
          </ac:spMkLst>
        </pc:spChg>
        <pc:spChg chg="mod">
          <ac:chgData name="Carrier, Jean-Michel" userId="dbe0826e-0953-41f3-8760-fdc799a19bb1" providerId="ADAL" clId="{F5FFFAAE-CC03-41AB-BF6C-7EB39836BA01}" dt="2025-11-18T21:07:31.431" v="2" actId="790"/>
          <ac:spMkLst>
            <pc:docMk/>
            <pc:sldMk cId="0" sldId="256"/>
            <ac:spMk id="9"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57"/>
        </pc:sldMkLst>
        <pc:spChg chg="mod">
          <ac:chgData name="Carrier, Jean-Michel" userId="dbe0826e-0953-41f3-8760-fdc799a19bb1" providerId="ADAL" clId="{F5FFFAAE-CC03-41AB-BF6C-7EB39836BA01}" dt="2025-11-18T21:07:31.431" v="2" actId="790"/>
          <ac:spMkLst>
            <pc:docMk/>
            <pc:sldMk cId="0" sldId="257"/>
            <ac:spMk id="3" creationId="{00000000-0000-0000-0000-000000000000}"/>
          </ac:spMkLst>
        </pc:spChg>
        <pc:spChg chg="mod">
          <ac:chgData name="Carrier, Jean-Michel" userId="dbe0826e-0953-41f3-8760-fdc799a19bb1" providerId="ADAL" clId="{F5FFFAAE-CC03-41AB-BF6C-7EB39836BA01}" dt="2025-11-18T21:07:31.431" v="2" actId="790"/>
          <ac:spMkLst>
            <pc:docMk/>
            <pc:sldMk cId="0" sldId="257"/>
            <ac:spMk id="4" creationId="{00000000-0000-0000-0000-000000000000}"/>
          </ac:spMkLst>
        </pc:spChg>
        <pc:spChg chg="mod">
          <ac:chgData name="Carrier, Jean-Michel" userId="dbe0826e-0953-41f3-8760-fdc799a19bb1" providerId="ADAL" clId="{F5FFFAAE-CC03-41AB-BF6C-7EB39836BA01}" dt="2025-11-18T21:07:31.431" v="2" actId="790"/>
          <ac:spMkLst>
            <pc:docMk/>
            <pc:sldMk cId="0" sldId="257"/>
            <ac:spMk id="5" creationId="{00000000-0000-0000-0000-000000000000}"/>
          </ac:spMkLst>
        </pc:spChg>
        <pc:spChg chg="mod">
          <ac:chgData name="Carrier, Jean-Michel" userId="dbe0826e-0953-41f3-8760-fdc799a19bb1" providerId="ADAL" clId="{F5FFFAAE-CC03-41AB-BF6C-7EB39836BA01}" dt="2025-11-18T21:07:31.431" v="2" actId="790"/>
          <ac:spMkLst>
            <pc:docMk/>
            <pc:sldMk cId="0" sldId="257"/>
            <ac:spMk id="6" creationId="{00000000-0000-0000-0000-000000000000}"/>
          </ac:spMkLst>
        </pc:spChg>
        <pc:spChg chg="mod">
          <ac:chgData name="Carrier, Jean-Michel" userId="dbe0826e-0953-41f3-8760-fdc799a19bb1" providerId="ADAL" clId="{F5FFFAAE-CC03-41AB-BF6C-7EB39836BA01}" dt="2025-11-18T21:07:31.431" v="2" actId="790"/>
          <ac:spMkLst>
            <pc:docMk/>
            <pc:sldMk cId="0" sldId="257"/>
            <ac:spMk id="7" creationId="{00000000-0000-0000-0000-000000000000}"/>
          </ac:spMkLst>
        </pc:spChg>
        <pc:spChg chg="mod">
          <ac:chgData name="Carrier, Jean-Michel" userId="dbe0826e-0953-41f3-8760-fdc799a19bb1" providerId="ADAL" clId="{F5FFFAAE-CC03-41AB-BF6C-7EB39836BA01}" dt="2025-11-18T21:07:31.431" v="2" actId="790"/>
          <ac:spMkLst>
            <pc:docMk/>
            <pc:sldMk cId="0" sldId="257"/>
            <ac:spMk id="10" creationId="{00000000-0000-0000-0000-000000000000}"/>
          </ac:spMkLst>
        </pc:spChg>
        <pc:spChg chg="mod">
          <ac:chgData name="Carrier, Jean-Michel" userId="dbe0826e-0953-41f3-8760-fdc799a19bb1" providerId="ADAL" clId="{F5FFFAAE-CC03-41AB-BF6C-7EB39836BA01}" dt="2025-11-18T21:07:31.431" v="2" actId="790"/>
          <ac:spMkLst>
            <pc:docMk/>
            <pc:sldMk cId="0" sldId="257"/>
            <ac:spMk id="12" creationId="{00000000-0000-0000-0000-000000000000}"/>
          </ac:spMkLst>
        </pc:spChg>
        <pc:spChg chg="mod">
          <ac:chgData name="Carrier, Jean-Michel" userId="dbe0826e-0953-41f3-8760-fdc799a19bb1" providerId="ADAL" clId="{F5FFFAAE-CC03-41AB-BF6C-7EB39836BA01}" dt="2025-11-18T21:07:31.431" v="2" actId="790"/>
          <ac:spMkLst>
            <pc:docMk/>
            <pc:sldMk cId="0" sldId="257"/>
            <ac:spMk id="13" creationId="{00000000-0000-0000-0000-000000000000}"/>
          </ac:spMkLst>
        </pc:spChg>
        <pc:spChg chg="mod">
          <ac:chgData name="Carrier, Jean-Michel" userId="dbe0826e-0953-41f3-8760-fdc799a19bb1" providerId="ADAL" clId="{F5FFFAAE-CC03-41AB-BF6C-7EB39836BA01}" dt="2025-11-18T21:07:31.431" v="2" actId="790"/>
          <ac:spMkLst>
            <pc:docMk/>
            <pc:sldMk cId="0" sldId="257"/>
            <ac:spMk id="14" creationId="{00000000-0000-0000-0000-000000000000}"/>
          </ac:spMkLst>
        </pc:spChg>
        <pc:spChg chg="mod">
          <ac:chgData name="Carrier, Jean-Michel" userId="dbe0826e-0953-41f3-8760-fdc799a19bb1" providerId="ADAL" clId="{F5FFFAAE-CC03-41AB-BF6C-7EB39836BA01}" dt="2025-11-18T21:07:31.431" v="2" actId="790"/>
          <ac:spMkLst>
            <pc:docMk/>
            <pc:sldMk cId="0" sldId="257"/>
            <ac:spMk id="15"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58"/>
        </pc:sldMkLst>
        <pc:spChg chg="mod">
          <ac:chgData name="Carrier, Jean-Michel" userId="dbe0826e-0953-41f3-8760-fdc799a19bb1" providerId="ADAL" clId="{F5FFFAAE-CC03-41AB-BF6C-7EB39836BA01}" dt="2025-11-18T21:07:31.431" v="2" actId="790"/>
          <ac:spMkLst>
            <pc:docMk/>
            <pc:sldMk cId="0" sldId="258"/>
            <ac:spMk id="3" creationId="{00000000-0000-0000-0000-000000000000}"/>
          </ac:spMkLst>
        </pc:spChg>
        <pc:spChg chg="mod">
          <ac:chgData name="Carrier, Jean-Michel" userId="dbe0826e-0953-41f3-8760-fdc799a19bb1" providerId="ADAL" clId="{F5FFFAAE-CC03-41AB-BF6C-7EB39836BA01}" dt="2025-11-18T21:07:31.431" v="2" actId="790"/>
          <ac:spMkLst>
            <pc:docMk/>
            <pc:sldMk cId="0" sldId="258"/>
            <ac:spMk id="4" creationId="{00000000-0000-0000-0000-000000000000}"/>
          </ac:spMkLst>
        </pc:spChg>
        <pc:spChg chg="mod">
          <ac:chgData name="Carrier, Jean-Michel" userId="dbe0826e-0953-41f3-8760-fdc799a19bb1" providerId="ADAL" clId="{F5FFFAAE-CC03-41AB-BF6C-7EB39836BA01}" dt="2025-11-18T21:07:31.431" v="2" actId="790"/>
          <ac:spMkLst>
            <pc:docMk/>
            <pc:sldMk cId="0" sldId="258"/>
            <ac:spMk id="5"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59"/>
        </pc:sldMkLst>
        <pc:spChg chg="mod">
          <ac:chgData name="Carrier, Jean-Michel" userId="dbe0826e-0953-41f3-8760-fdc799a19bb1" providerId="ADAL" clId="{F5FFFAAE-CC03-41AB-BF6C-7EB39836BA01}" dt="2025-11-18T21:07:31.431" v="2" actId="790"/>
          <ac:spMkLst>
            <pc:docMk/>
            <pc:sldMk cId="0" sldId="259"/>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59"/>
            <ac:spMk id="3" creationId="{00000000-0000-0000-0000-000000000000}"/>
          </ac:spMkLst>
        </pc:spChg>
        <pc:spChg chg="mod">
          <ac:chgData name="Carrier, Jean-Michel" userId="dbe0826e-0953-41f3-8760-fdc799a19bb1" providerId="ADAL" clId="{F5FFFAAE-CC03-41AB-BF6C-7EB39836BA01}" dt="2025-11-18T21:07:31.431" v="2" actId="790"/>
          <ac:spMkLst>
            <pc:docMk/>
            <pc:sldMk cId="0" sldId="259"/>
            <ac:spMk id="4" creationId="{00000000-0000-0000-0000-000000000000}"/>
          </ac:spMkLst>
        </pc:spChg>
        <pc:spChg chg="mod">
          <ac:chgData name="Carrier, Jean-Michel" userId="dbe0826e-0953-41f3-8760-fdc799a19bb1" providerId="ADAL" clId="{F5FFFAAE-CC03-41AB-BF6C-7EB39836BA01}" dt="2025-11-18T21:07:31.431" v="2" actId="790"/>
          <ac:spMkLst>
            <pc:docMk/>
            <pc:sldMk cId="0" sldId="259"/>
            <ac:spMk id="5"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60"/>
        </pc:sldMkLst>
        <pc:spChg chg="mod">
          <ac:chgData name="Carrier, Jean-Michel" userId="dbe0826e-0953-41f3-8760-fdc799a19bb1" providerId="ADAL" clId="{F5FFFAAE-CC03-41AB-BF6C-7EB39836BA01}" dt="2025-11-18T21:07:31.431" v="2" actId="790"/>
          <ac:spMkLst>
            <pc:docMk/>
            <pc:sldMk cId="0" sldId="260"/>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60"/>
            <ac:spMk id="3" creationId="{00000000-0000-0000-0000-000000000000}"/>
          </ac:spMkLst>
        </pc:spChg>
        <pc:spChg chg="mod">
          <ac:chgData name="Carrier, Jean-Michel" userId="dbe0826e-0953-41f3-8760-fdc799a19bb1" providerId="ADAL" clId="{F5FFFAAE-CC03-41AB-BF6C-7EB39836BA01}" dt="2025-11-18T21:07:31.431" v="2" actId="790"/>
          <ac:spMkLst>
            <pc:docMk/>
            <pc:sldMk cId="0" sldId="260"/>
            <ac:spMk id="4" creationId="{00000000-0000-0000-0000-000000000000}"/>
          </ac:spMkLst>
        </pc:spChg>
        <pc:spChg chg="mod">
          <ac:chgData name="Carrier, Jean-Michel" userId="dbe0826e-0953-41f3-8760-fdc799a19bb1" providerId="ADAL" clId="{F5FFFAAE-CC03-41AB-BF6C-7EB39836BA01}" dt="2025-11-18T21:07:31.431" v="2" actId="790"/>
          <ac:spMkLst>
            <pc:docMk/>
            <pc:sldMk cId="0" sldId="260"/>
            <ac:spMk id="5" creationId="{00000000-0000-0000-0000-000000000000}"/>
          </ac:spMkLst>
        </pc:spChg>
      </pc:sldChg>
      <pc:sldChg chg="modSp mod">
        <pc:chgData name="Carrier, Jean-Michel" userId="dbe0826e-0953-41f3-8760-fdc799a19bb1" providerId="ADAL" clId="{F5FFFAAE-CC03-41AB-BF6C-7EB39836BA01}" dt="2025-11-18T21:22:59.280" v="18" actId="108"/>
        <pc:sldMkLst>
          <pc:docMk/>
          <pc:sldMk cId="0" sldId="261"/>
        </pc:sldMkLst>
        <pc:spChg chg="mod">
          <ac:chgData name="Carrier, Jean-Michel" userId="dbe0826e-0953-41f3-8760-fdc799a19bb1" providerId="ADAL" clId="{F5FFFAAE-CC03-41AB-BF6C-7EB39836BA01}" dt="2025-11-18T21:07:31.431" v="2" actId="790"/>
          <ac:spMkLst>
            <pc:docMk/>
            <pc:sldMk cId="0" sldId="261"/>
            <ac:spMk id="2" creationId="{00000000-0000-0000-0000-000000000000}"/>
          </ac:spMkLst>
        </pc:spChg>
        <pc:spChg chg="mod">
          <ac:chgData name="Carrier, Jean-Michel" userId="dbe0826e-0953-41f3-8760-fdc799a19bb1" providerId="ADAL" clId="{F5FFFAAE-CC03-41AB-BF6C-7EB39836BA01}" dt="2025-11-18T21:22:59.280" v="18" actId="108"/>
          <ac:spMkLst>
            <pc:docMk/>
            <pc:sldMk cId="0" sldId="261"/>
            <ac:spMk id="3" creationId="{00000000-0000-0000-0000-000000000000}"/>
          </ac:spMkLst>
        </pc:spChg>
      </pc:sldChg>
      <pc:sldChg chg="modSp mod">
        <pc:chgData name="Carrier, Jean-Michel" userId="dbe0826e-0953-41f3-8760-fdc799a19bb1" providerId="ADAL" clId="{F5FFFAAE-CC03-41AB-BF6C-7EB39836BA01}" dt="2025-11-18T21:22:22.216" v="16" actId="1076"/>
        <pc:sldMkLst>
          <pc:docMk/>
          <pc:sldMk cId="0" sldId="262"/>
        </pc:sldMkLst>
        <pc:spChg chg="mod">
          <ac:chgData name="Carrier, Jean-Michel" userId="dbe0826e-0953-41f3-8760-fdc799a19bb1" providerId="ADAL" clId="{F5FFFAAE-CC03-41AB-BF6C-7EB39836BA01}" dt="2025-11-18T21:07:31.431" v="2" actId="790"/>
          <ac:spMkLst>
            <pc:docMk/>
            <pc:sldMk cId="0" sldId="262"/>
            <ac:spMk id="2" creationId="{00000000-0000-0000-0000-000000000000}"/>
          </ac:spMkLst>
        </pc:spChg>
        <pc:spChg chg="mod">
          <ac:chgData name="Carrier, Jean-Michel" userId="dbe0826e-0953-41f3-8760-fdc799a19bb1" providerId="ADAL" clId="{F5FFFAAE-CC03-41AB-BF6C-7EB39836BA01}" dt="2025-11-18T21:22:22.216" v="16" actId="1076"/>
          <ac:spMkLst>
            <pc:docMk/>
            <pc:sldMk cId="0" sldId="262"/>
            <ac:spMk id="3" creationId="{00000000-0000-0000-0000-000000000000}"/>
          </ac:spMkLst>
        </pc:spChg>
      </pc:sldChg>
      <pc:sldChg chg="modSp mod">
        <pc:chgData name="Carrier, Jean-Michel" userId="dbe0826e-0953-41f3-8760-fdc799a19bb1" providerId="ADAL" clId="{F5FFFAAE-CC03-41AB-BF6C-7EB39836BA01}" dt="2025-11-18T21:08:34.519" v="3" actId="1076"/>
        <pc:sldMkLst>
          <pc:docMk/>
          <pc:sldMk cId="0" sldId="263"/>
        </pc:sldMkLst>
        <pc:spChg chg="mod">
          <ac:chgData name="Carrier, Jean-Michel" userId="dbe0826e-0953-41f3-8760-fdc799a19bb1" providerId="ADAL" clId="{F5FFFAAE-CC03-41AB-BF6C-7EB39836BA01}" dt="2025-11-18T21:07:31.431" v="2" actId="790"/>
          <ac:spMkLst>
            <pc:docMk/>
            <pc:sldMk cId="0" sldId="263"/>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63"/>
            <ac:spMk id="3" creationId="{00000000-0000-0000-0000-000000000000}"/>
          </ac:spMkLst>
        </pc:spChg>
        <pc:spChg chg="mod">
          <ac:chgData name="Carrier, Jean-Michel" userId="dbe0826e-0953-41f3-8760-fdc799a19bb1" providerId="ADAL" clId="{F5FFFAAE-CC03-41AB-BF6C-7EB39836BA01}" dt="2025-11-18T21:07:31.431" v="2" actId="790"/>
          <ac:spMkLst>
            <pc:docMk/>
            <pc:sldMk cId="0" sldId="263"/>
            <ac:spMk id="4" creationId="{00000000-0000-0000-0000-000000000000}"/>
          </ac:spMkLst>
        </pc:spChg>
        <pc:spChg chg="mod">
          <ac:chgData name="Carrier, Jean-Michel" userId="dbe0826e-0953-41f3-8760-fdc799a19bb1" providerId="ADAL" clId="{F5FFFAAE-CC03-41AB-BF6C-7EB39836BA01}" dt="2025-11-18T21:08:34.519" v="3" actId="1076"/>
          <ac:spMkLst>
            <pc:docMk/>
            <pc:sldMk cId="0" sldId="263"/>
            <ac:spMk id="5" creationId="{00000000-0000-0000-0000-000000000000}"/>
          </ac:spMkLst>
        </pc:spChg>
      </pc:sldChg>
      <pc:sldChg chg="modSp mod modTransition modAnim">
        <pc:chgData name="Carrier, Jean-Michel" userId="dbe0826e-0953-41f3-8760-fdc799a19bb1" providerId="ADAL" clId="{F5FFFAAE-CC03-41AB-BF6C-7EB39836BA01}" dt="2025-11-18T21:21:44.238" v="13" actId="1076"/>
        <pc:sldMkLst>
          <pc:docMk/>
          <pc:sldMk cId="0" sldId="264"/>
        </pc:sldMkLst>
        <pc:spChg chg="mod">
          <ac:chgData name="Carrier, Jean-Michel" userId="dbe0826e-0953-41f3-8760-fdc799a19bb1" providerId="ADAL" clId="{F5FFFAAE-CC03-41AB-BF6C-7EB39836BA01}" dt="2025-11-18T21:07:31.431" v="2" actId="790"/>
          <ac:spMkLst>
            <pc:docMk/>
            <pc:sldMk cId="0" sldId="264"/>
            <ac:spMk id="2" creationId="{00000000-0000-0000-0000-000000000000}"/>
          </ac:spMkLst>
        </pc:spChg>
        <pc:spChg chg="mod">
          <ac:chgData name="Carrier, Jean-Michel" userId="dbe0826e-0953-41f3-8760-fdc799a19bb1" providerId="ADAL" clId="{F5FFFAAE-CC03-41AB-BF6C-7EB39836BA01}" dt="2025-11-18T21:21:44.238" v="13" actId="1076"/>
          <ac:spMkLst>
            <pc:docMk/>
            <pc:sldMk cId="0" sldId="264"/>
            <ac:spMk id="3" creationId="{00000000-0000-0000-0000-000000000000}"/>
          </ac:spMkLst>
        </pc:spChg>
      </pc:sldChg>
      <pc:sldChg chg="modSp mod">
        <pc:chgData name="Carrier, Jean-Michel" userId="dbe0826e-0953-41f3-8760-fdc799a19bb1" providerId="ADAL" clId="{F5FFFAAE-CC03-41AB-BF6C-7EB39836BA01}" dt="2025-11-18T21:21:50.371" v="14" actId="1076"/>
        <pc:sldMkLst>
          <pc:docMk/>
          <pc:sldMk cId="0" sldId="265"/>
        </pc:sldMkLst>
        <pc:spChg chg="mod">
          <ac:chgData name="Carrier, Jean-Michel" userId="dbe0826e-0953-41f3-8760-fdc799a19bb1" providerId="ADAL" clId="{F5FFFAAE-CC03-41AB-BF6C-7EB39836BA01}" dt="2025-11-18T21:07:31.431" v="2" actId="790"/>
          <ac:spMkLst>
            <pc:docMk/>
            <pc:sldMk cId="0" sldId="265"/>
            <ac:spMk id="2" creationId="{00000000-0000-0000-0000-000000000000}"/>
          </ac:spMkLst>
        </pc:spChg>
        <pc:spChg chg="mod">
          <ac:chgData name="Carrier, Jean-Michel" userId="dbe0826e-0953-41f3-8760-fdc799a19bb1" providerId="ADAL" clId="{F5FFFAAE-CC03-41AB-BF6C-7EB39836BA01}" dt="2025-11-18T21:21:50.371" v="14" actId="1076"/>
          <ac:spMkLst>
            <pc:docMk/>
            <pc:sldMk cId="0" sldId="265"/>
            <ac:spMk id="3"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66"/>
        </pc:sldMkLst>
        <pc:spChg chg="mod">
          <ac:chgData name="Carrier, Jean-Michel" userId="dbe0826e-0953-41f3-8760-fdc799a19bb1" providerId="ADAL" clId="{F5FFFAAE-CC03-41AB-BF6C-7EB39836BA01}" dt="2025-11-18T21:07:31.431" v="2" actId="790"/>
          <ac:spMkLst>
            <pc:docMk/>
            <pc:sldMk cId="0" sldId="266"/>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66"/>
            <ac:spMk id="3"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67"/>
        </pc:sldMkLst>
        <pc:spChg chg="mod">
          <ac:chgData name="Carrier, Jean-Michel" userId="dbe0826e-0953-41f3-8760-fdc799a19bb1" providerId="ADAL" clId="{F5FFFAAE-CC03-41AB-BF6C-7EB39836BA01}" dt="2025-11-18T21:07:31.431" v="2" actId="790"/>
          <ac:spMkLst>
            <pc:docMk/>
            <pc:sldMk cId="0" sldId="267"/>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67"/>
            <ac:spMk id="3"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68"/>
        </pc:sldMkLst>
        <pc:spChg chg="mod">
          <ac:chgData name="Carrier, Jean-Michel" userId="dbe0826e-0953-41f3-8760-fdc799a19bb1" providerId="ADAL" clId="{F5FFFAAE-CC03-41AB-BF6C-7EB39836BA01}" dt="2025-11-18T21:07:31.431" v="2" actId="790"/>
          <ac:spMkLst>
            <pc:docMk/>
            <pc:sldMk cId="0" sldId="268"/>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68"/>
            <ac:spMk id="3"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69"/>
        </pc:sldMkLst>
        <pc:spChg chg="mod">
          <ac:chgData name="Carrier, Jean-Michel" userId="dbe0826e-0953-41f3-8760-fdc799a19bb1" providerId="ADAL" clId="{F5FFFAAE-CC03-41AB-BF6C-7EB39836BA01}" dt="2025-11-18T21:07:31.431" v="2" actId="790"/>
          <ac:spMkLst>
            <pc:docMk/>
            <pc:sldMk cId="0" sldId="269"/>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69"/>
            <ac:spMk id="3"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70"/>
        </pc:sldMkLst>
        <pc:spChg chg="mod">
          <ac:chgData name="Carrier, Jean-Michel" userId="dbe0826e-0953-41f3-8760-fdc799a19bb1" providerId="ADAL" clId="{F5FFFAAE-CC03-41AB-BF6C-7EB39836BA01}" dt="2025-11-18T21:07:31.431" v="2" actId="790"/>
          <ac:spMkLst>
            <pc:docMk/>
            <pc:sldMk cId="0" sldId="270"/>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70"/>
            <ac:spMk id="3"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71"/>
        </pc:sldMkLst>
        <pc:spChg chg="mod">
          <ac:chgData name="Carrier, Jean-Michel" userId="dbe0826e-0953-41f3-8760-fdc799a19bb1" providerId="ADAL" clId="{F5FFFAAE-CC03-41AB-BF6C-7EB39836BA01}" dt="2025-11-18T21:07:31.431" v="2" actId="790"/>
          <ac:spMkLst>
            <pc:docMk/>
            <pc:sldMk cId="0" sldId="271"/>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71"/>
            <ac:spMk id="3"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72"/>
        </pc:sldMkLst>
        <pc:spChg chg="mod">
          <ac:chgData name="Carrier, Jean-Michel" userId="dbe0826e-0953-41f3-8760-fdc799a19bb1" providerId="ADAL" clId="{F5FFFAAE-CC03-41AB-BF6C-7EB39836BA01}" dt="2025-11-18T21:07:31.431" v="2" actId="790"/>
          <ac:spMkLst>
            <pc:docMk/>
            <pc:sldMk cId="0" sldId="272"/>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72"/>
            <ac:spMk id="3" creationId="{00000000-0000-0000-0000-000000000000}"/>
          </ac:spMkLst>
        </pc:spChg>
      </pc:sldChg>
      <pc:sldChg chg="modSp mod">
        <pc:chgData name="Carrier, Jean-Michel" userId="dbe0826e-0953-41f3-8760-fdc799a19bb1" providerId="ADAL" clId="{F5FFFAAE-CC03-41AB-BF6C-7EB39836BA01}" dt="2025-11-18T21:23:55.339" v="21" actId="1076"/>
        <pc:sldMkLst>
          <pc:docMk/>
          <pc:sldMk cId="0" sldId="273"/>
        </pc:sldMkLst>
        <pc:spChg chg="mod">
          <ac:chgData name="Carrier, Jean-Michel" userId="dbe0826e-0953-41f3-8760-fdc799a19bb1" providerId="ADAL" clId="{F5FFFAAE-CC03-41AB-BF6C-7EB39836BA01}" dt="2025-11-18T21:07:31.431" v="2" actId="790"/>
          <ac:spMkLst>
            <pc:docMk/>
            <pc:sldMk cId="0" sldId="273"/>
            <ac:spMk id="2" creationId="{00000000-0000-0000-0000-000000000000}"/>
          </ac:spMkLst>
        </pc:spChg>
        <pc:spChg chg="mod">
          <ac:chgData name="Carrier, Jean-Michel" userId="dbe0826e-0953-41f3-8760-fdc799a19bb1" providerId="ADAL" clId="{F5FFFAAE-CC03-41AB-BF6C-7EB39836BA01}" dt="2025-11-18T21:23:52.496" v="20" actId="1076"/>
          <ac:spMkLst>
            <pc:docMk/>
            <pc:sldMk cId="0" sldId="273"/>
            <ac:spMk id="3" creationId="{00000000-0000-0000-0000-000000000000}"/>
          </ac:spMkLst>
        </pc:spChg>
        <pc:spChg chg="mod">
          <ac:chgData name="Carrier, Jean-Michel" userId="dbe0826e-0953-41f3-8760-fdc799a19bb1" providerId="ADAL" clId="{F5FFFAAE-CC03-41AB-BF6C-7EB39836BA01}" dt="2025-11-18T21:23:55.339" v="21" actId="1076"/>
          <ac:spMkLst>
            <pc:docMk/>
            <pc:sldMk cId="0" sldId="273"/>
            <ac:spMk id="4" creationId="{00000000-0000-0000-0000-000000000000}"/>
          </ac:spMkLst>
        </pc:spChg>
      </pc:sldChg>
      <pc:sldChg chg="modSp mod">
        <pc:chgData name="Carrier, Jean-Michel" userId="dbe0826e-0953-41f3-8760-fdc799a19bb1" providerId="ADAL" clId="{F5FFFAAE-CC03-41AB-BF6C-7EB39836BA01}" dt="2025-11-18T21:24:18.694" v="23" actId="404"/>
        <pc:sldMkLst>
          <pc:docMk/>
          <pc:sldMk cId="0" sldId="274"/>
        </pc:sldMkLst>
        <pc:spChg chg="mod">
          <ac:chgData name="Carrier, Jean-Michel" userId="dbe0826e-0953-41f3-8760-fdc799a19bb1" providerId="ADAL" clId="{F5FFFAAE-CC03-41AB-BF6C-7EB39836BA01}" dt="2025-11-18T21:07:31.431" v="2" actId="790"/>
          <ac:spMkLst>
            <pc:docMk/>
            <pc:sldMk cId="0" sldId="274"/>
            <ac:spMk id="2" creationId="{00000000-0000-0000-0000-000000000000}"/>
          </ac:spMkLst>
        </pc:spChg>
        <pc:spChg chg="mod">
          <ac:chgData name="Carrier, Jean-Michel" userId="dbe0826e-0953-41f3-8760-fdc799a19bb1" providerId="ADAL" clId="{F5FFFAAE-CC03-41AB-BF6C-7EB39836BA01}" dt="2025-11-18T21:24:18.694" v="23" actId="404"/>
          <ac:spMkLst>
            <pc:docMk/>
            <pc:sldMk cId="0" sldId="274"/>
            <ac:spMk id="3" creationId="{00000000-0000-0000-0000-000000000000}"/>
          </ac:spMkLst>
        </pc:spChg>
        <pc:spChg chg="mod">
          <ac:chgData name="Carrier, Jean-Michel" userId="dbe0826e-0953-41f3-8760-fdc799a19bb1" providerId="ADAL" clId="{F5FFFAAE-CC03-41AB-BF6C-7EB39836BA01}" dt="2025-11-18T21:07:31.431" v="2" actId="790"/>
          <ac:spMkLst>
            <pc:docMk/>
            <pc:sldMk cId="0" sldId="274"/>
            <ac:spMk id="4"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75"/>
        </pc:sldMkLst>
        <pc:spChg chg="mod">
          <ac:chgData name="Carrier, Jean-Michel" userId="dbe0826e-0953-41f3-8760-fdc799a19bb1" providerId="ADAL" clId="{F5FFFAAE-CC03-41AB-BF6C-7EB39836BA01}" dt="2025-11-18T21:07:31.431" v="2" actId="790"/>
          <ac:spMkLst>
            <pc:docMk/>
            <pc:sldMk cId="0" sldId="275"/>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75"/>
            <ac:spMk id="3" creationId="{00000000-0000-0000-0000-000000000000}"/>
          </ac:spMkLst>
        </pc:spChg>
        <pc:spChg chg="mod">
          <ac:chgData name="Carrier, Jean-Michel" userId="dbe0826e-0953-41f3-8760-fdc799a19bb1" providerId="ADAL" clId="{F5FFFAAE-CC03-41AB-BF6C-7EB39836BA01}" dt="2025-11-18T21:07:31.431" v="2" actId="790"/>
          <ac:spMkLst>
            <pc:docMk/>
            <pc:sldMk cId="0" sldId="275"/>
            <ac:spMk id="4"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76"/>
        </pc:sldMkLst>
        <pc:spChg chg="mod">
          <ac:chgData name="Carrier, Jean-Michel" userId="dbe0826e-0953-41f3-8760-fdc799a19bb1" providerId="ADAL" clId="{F5FFFAAE-CC03-41AB-BF6C-7EB39836BA01}" dt="2025-11-18T21:07:31.431" v="2" actId="790"/>
          <ac:spMkLst>
            <pc:docMk/>
            <pc:sldMk cId="0" sldId="276"/>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76"/>
            <ac:spMk id="3" creationId="{00000000-0000-0000-0000-000000000000}"/>
          </ac:spMkLst>
        </pc:spChg>
        <pc:spChg chg="mod">
          <ac:chgData name="Carrier, Jean-Michel" userId="dbe0826e-0953-41f3-8760-fdc799a19bb1" providerId="ADAL" clId="{F5FFFAAE-CC03-41AB-BF6C-7EB39836BA01}" dt="2025-11-18T21:07:31.431" v="2" actId="790"/>
          <ac:spMkLst>
            <pc:docMk/>
            <pc:sldMk cId="0" sldId="276"/>
            <ac:spMk id="4" creationId="{00000000-0000-0000-0000-000000000000}"/>
          </ac:spMkLst>
        </pc:spChg>
      </pc:sldChg>
      <pc:sldChg chg="modSp mod">
        <pc:chgData name="Carrier, Jean-Michel" userId="dbe0826e-0953-41f3-8760-fdc799a19bb1" providerId="ADAL" clId="{F5FFFAAE-CC03-41AB-BF6C-7EB39836BA01}" dt="2025-11-18T21:07:31.431" v="2" actId="790"/>
        <pc:sldMkLst>
          <pc:docMk/>
          <pc:sldMk cId="0" sldId="277"/>
        </pc:sldMkLst>
        <pc:spChg chg="mod">
          <ac:chgData name="Carrier, Jean-Michel" userId="dbe0826e-0953-41f3-8760-fdc799a19bb1" providerId="ADAL" clId="{F5FFFAAE-CC03-41AB-BF6C-7EB39836BA01}" dt="2025-11-18T21:07:31.431" v="2" actId="790"/>
          <ac:spMkLst>
            <pc:docMk/>
            <pc:sldMk cId="0" sldId="277"/>
            <ac:spMk id="2" creationId="{00000000-0000-0000-0000-000000000000}"/>
          </ac:spMkLst>
        </pc:spChg>
        <pc:spChg chg="mod">
          <ac:chgData name="Carrier, Jean-Michel" userId="dbe0826e-0953-41f3-8760-fdc799a19bb1" providerId="ADAL" clId="{F5FFFAAE-CC03-41AB-BF6C-7EB39836BA01}" dt="2025-11-18T21:07:31.431" v="2" actId="790"/>
          <ac:spMkLst>
            <pc:docMk/>
            <pc:sldMk cId="0" sldId="277"/>
            <ac:spMk id="4" creationId="{00000000-0000-0000-0000-000000000000}"/>
          </ac:spMkLst>
        </pc:spChg>
        <pc:spChg chg="mod">
          <ac:chgData name="Carrier, Jean-Michel" userId="dbe0826e-0953-41f3-8760-fdc799a19bb1" providerId="ADAL" clId="{F5FFFAAE-CC03-41AB-BF6C-7EB39836BA01}" dt="2025-11-18T21:07:31.431" v="2" actId="790"/>
          <ac:spMkLst>
            <pc:docMk/>
            <pc:sldMk cId="0" sldId="27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sv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grpSp>
        <p:nvGrpSpPr>
          <p:cNvPr id="2" name="Group 2"/>
          <p:cNvGrpSpPr/>
          <p:nvPr/>
        </p:nvGrpSpPr>
        <p:grpSpPr>
          <a:xfrm>
            <a:off x="14368929" y="-54061"/>
            <a:ext cx="3919071" cy="10395122"/>
            <a:chOff x="0" y="0"/>
            <a:chExt cx="1032183" cy="2737810"/>
          </a:xfrm>
        </p:grpSpPr>
        <p:sp>
          <p:nvSpPr>
            <p:cNvPr id="3" name="Freeform 3"/>
            <p:cNvSpPr/>
            <p:nvPr/>
          </p:nvSpPr>
          <p:spPr>
            <a:xfrm>
              <a:off x="0" y="0"/>
              <a:ext cx="1032183" cy="2737810"/>
            </a:xfrm>
            <a:custGeom>
              <a:avLst/>
              <a:gdLst/>
              <a:ahLst/>
              <a:cxnLst/>
              <a:rect l="l" t="t" r="r" b="b"/>
              <a:pathLst>
                <a:path w="1032183" h="2737810">
                  <a:moveTo>
                    <a:pt x="0" y="0"/>
                  </a:moveTo>
                  <a:lnTo>
                    <a:pt x="1032183" y="0"/>
                  </a:lnTo>
                  <a:lnTo>
                    <a:pt x="1032183" y="2737810"/>
                  </a:lnTo>
                  <a:lnTo>
                    <a:pt x="0" y="2737810"/>
                  </a:lnTo>
                  <a:close/>
                </a:path>
              </a:pathLst>
            </a:custGeom>
            <a:solidFill>
              <a:srgbClr val="1E3D58"/>
            </a:solidFill>
          </p:spPr>
          <p:txBody>
            <a:bodyPr/>
            <a:lstStyle/>
            <a:p>
              <a:endParaRPr lang="fr-CA" noProof="0" dirty="0"/>
            </a:p>
          </p:txBody>
        </p:sp>
        <p:sp>
          <p:nvSpPr>
            <p:cNvPr id="4" name="TextBox 4"/>
            <p:cNvSpPr txBox="1"/>
            <p:nvPr/>
          </p:nvSpPr>
          <p:spPr>
            <a:xfrm>
              <a:off x="0" y="-38100"/>
              <a:ext cx="1032183" cy="2775910"/>
            </a:xfrm>
            <a:prstGeom prst="rect">
              <a:avLst/>
            </a:prstGeom>
          </p:spPr>
          <p:txBody>
            <a:bodyPr lIns="50800" tIns="50800" rIns="50800" bIns="50800" rtlCol="0" anchor="ctr"/>
            <a:lstStyle/>
            <a:p>
              <a:pPr algn="ctr">
                <a:lnSpc>
                  <a:spcPts val="2239"/>
                </a:lnSpc>
              </a:pPr>
              <a:endParaRPr lang="fr-CA" noProof="0" dirty="0"/>
            </a:p>
          </p:txBody>
        </p:sp>
      </p:grpSp>
      <p:grpSp>
        <p:nvGrpSpPr>
          <p:cNvPr id="5" name="Group 5"/>
          <p:cNvGrpSpPr/>
          <p:nvPr/>
        </p:nvGrpSpPr>
        <p:grpSpPr>
          <a:xfrm>
            <a:off x="11478559" y="1028700"/>
            <a:ext cx="5780741" cy="9258300"/>
            <a:chOff x="0" y="0"/>
            <a:chExt cx="562141" cy="900311"/>
          </a:xfrm>
        </p:grpSpPr>
        <p:sp>
          <p:nvSpPr>
            <p:cNvPr id="6" name="Freeform 6"/>
            <p:cNvSpPr/>
            <p:nvPr/>
          </p:nvSpPr>
          <p:spPr>
            <a:xfrm>
              <a:off x="0" y="0"/>
              <a:ext cx="562141" cy="900311"/>
            </a:xfrm>
            <a:custGeom>
              <a:avLst/>
              <a:gdLst/>
              <a:ahLst/>
              <a:cxnLst/>
              <a:rect l="l" t="t" r="r" b="b"/>
              <a:pathLst>
                <a:path w="562141" h="900311">
                  <a:moveTo>
                    <a:pt x="187481" y="19070"/>
                  </a:moveTo>
                  <a:cubicBezTo>
                    <a:pt x="216208" y="7556"/>
                    <a:pt x="249065" y="0"/>
                    <a:pt x="281222" y="0"/>
                  </a:cubicBezTo>
                  <a:cubicBezTo>
                    <a:pt x="313379" y="0"/>
                    <a:pt x="344323" y="6476"/>
                    <a:pt x="372839" y="17990"/>
                  </a:cubicBezTo>
                  <a:cubicBezTo>
                    <a:pt x="373446" y="18350"/>
                    <a:pt x="374053" y="18350"/>
                    <a:pt x="374659" y="18710"/>
                  </a:cubicBezTo>
                  <a:cubicBezTo>
                    <a:pt x="481748" y="64765"/>
                    <a:pt x="560624" y="186379"/>
                    <a:pt x="562141" y="330446"/>
                  </a:cubicBezTo>
                  <a:lnTo>
                    <a:pt x="562141" y="900311"/>
                  </a:lnTo>
                  <a:lnTo>
                    <a:pt x="0" y="900311"/>
                  </a:lnTo>
                  <a:lnTo>
                    <a:pt x="0" y="330869"/>
                  </a:lnTo>
                  <a:cubicBezTo>
                    <a:pt x="1517" y="185660"/>
                    <a:pt x="79179" y="64045"/>
                    <a:pt x="187481" y="19070"/>
                  </a:cubicBezTo>
                  <a:close/>
                </a:path>
              </a:pathLst>
            </a:custGeom>
            <a:blipFill>
              <a:blip r:embed="rId2"/>
              <a:stretch>
                <a:fillRect l="-92362" r="-92362"/>
              </a:stretch>
            </a:blipFill>
          </p:spPr>
          <p:txBody>
            <a:bodyPr/>
            <a:lstStyle/>
            <a:p>
              <a:endParaRPr lang="fr-CA" noProof="0" dirty="0"/>
            </a:p>
          </p:txBody>
        </p:sp>
      </p:grpSp>
      <p:sp>
        <p:nvSpPr>
          <p:cNvPr id="7" name="Freeform 7"/>
          <p:cNvSpPr/>
          <p:nvPr/>
        </p:nvSpPr>
        <p:spPr>
          <a:xfrm>
            <a:off x="304800" y="154660"/>
            <a:ext cx="2670007" cy="980621"/>
          </a:xfrm>
          <a:custGeom>
            <a:avLst/>
            <a:gdLst/>
            <a:ahLst/>
            <a:cxnLst/>
            <a:rect l="l" t="t" r="r" b="b"/>
            <a:pathLst>
              <a:path w="2670007" h="980621">
                <a:moveTo>
                  <a:pt x="0" y="0"/>
                </a:moveTo>
                <a:lnTo>
                  <a:pt x="2670007" y="0"/>
                </a:lnTo>
                <a:lnTo>
                  <a:pt x="2670007" y="980621"/>
                </a:lnTo>
                <a:lnTo>
                  <a:pt x="0" y="980621"/>
                </a:lnTo>
                <a:lnTo>
                  <a:pt x="0" y="0"/>
                </a:lnTo>
                <a:close/>
              </a:path>
            </a:pathLst>
          </a:custGeom>
          <a:blipFill>
            <a:blip r:embed="rId3"/>
            <a:stretch>
              <a:fillRect/>
            </a:stretch>
          </a:blipFill>
        </p:spPr>
        <p:txBody>
          <a:bodyPr/>
          <a:lstStyle/>
          <a:p>
            <a:endParaRPr lang="fr-CA" noProof="0" dirty="0"/>
          </a:p>
        </p:txBody>
      </p:sp>
      <p:sp>
        <p:nvSpPr>
          <p:cNvPr id="8" name="TextBox 8"/>
          <p:cNvSpPr txBox="1"/>
          <p:nvPr/>
        </p:nvSpPr>
        <p:spPr>
          <a:xfrm>
            <a:off x="1028700" y="2200275"/>
            <a:ext cx="10083602" cy="7553326"/>
          </a:xfrm>
          <a:prstGeom prst="rect">
            <a:avLst/>
          </a:prstGeom>
        </p:spPr>
        <p:txBody>
          <a:bodyPr lIns="0" tIns="0" rIns="0" bIns="0" rtlCol="0" anchor="t">
            <a:spAutoFit/>
          </a:bodyPr>
          <a:lstStyle/>
          <a:p>
            <a:pPr algn="l">
              <a:lnSpc>
                <a:spcPts val="11550"/>
              </a:lnSpc>
            </a:pPr>
            <a:r>
              <a:rPr lang="fr-CA" sz="15000" spc="-600" noProof="0" dirty="0">
                <a:solidFill>
                  <a:srgbClr val="1E3D58"/>
                </a:solidFill>
                <a:latin typeface="Bebas Neue"/>
                <a:ea typeface="Bebas Neue"/>
                <a:cs typeface="Bebas Neue"/>
                <a:sym typeface="Bebas Neue"/>
              </a:rPr>
              <a:t>l'interface politico-administrative</a:t>
            </a:r>
          </a:p>
          <a:p>
            <a:pPr algn="l">
              <a:lnSpc>
                <a:spcPts val="11550"/>
              </a:lnSpc>
            </a:pPr>
            <a:r>
              <a:rPr lang="fr-CA" sz="15000" spc="-600" noProof="0" dirty="0">
                <a:solidFill>
                  <a:srgbClr val="1E3D58"/>
                </a:solidFill>
                <a:latin typeface="Bebas Neue"/>
                <a:ea typeface="Bebas Neue"/>
                <a:cs typeface="Bebas Neue"/>
                <a:sym typeface="Bebas Neue"/>
              </a:rPr>
              <a:t> </a:t>
            </a:r>
          </a:p>
          <a:p>
            <a:pPr algn="l">
              <a:lnSpc>
                <a:spcPts val="11550"/>
              </a:lnSpc>
            </a:pPr>
            <a:endParaRPr lang="fr-CA" sz="15000" spc="-600" noProof="0" dirty="0">
              <a:solidFill>
                <a:srgbClr val="1E3D58"/>
              </a:solidFill>
              <a:latin typeface="Bebas Neue"/>
              <a:ea typeface="Bebas Neue"/>
              <a:cs typeface="Bebas Neue"/>
              <a:sym typeface="Bebas Neue"/>
            </a:endParaRPr>
          </a:p>
        </p:txBody>
      </p:sp>
      <p:sp>
        <p:nvSpPr>
          <p:cNvPr id="9" name="TextBox 9"/>
          <p:cNvSpPr txBox="1"/>
          <p:nvPr/>
        </p:nvSpPr>
        <p:spPr>
          <a:xfrm>
            <a:off x="1028700" y="7265679"/>
            <a:ext cx="9294038" cy="1876626"/>
          </a:xfrm>
          <a:prstGeom prst="rect">
            <a:avLst/>
          </a:prstGeom>
        </p:spPr>
        <p:txBody>
          <a:bodyPr lIns="0" tIns="0" rIns="0" bIns="0" rtlCol="0" anchor="t">
            <a:spAutoFit/>
          </a:bodyPr>
          <a:lstStyle/>
          <a:p>
            <a:pPr algn="l">
              <a:lnSpc>
                <a:spcPts val="5083"/>
              </a:lnSpc>
            </a:pPr>
            <a:r>
              <a:rPr lang="fr-CA" sz="3630" spc="-108" noProof="0" dirty="0">
                <a:solidFill>
                  <a:srgbClr val="1E3D58"/>
                </a:solidFill>
                <a:latin typeface="Open Sauce"/>
                <a:ea typeface="Open Sauce"/>
                <a:cs typeface="Open Sauce"/>
                <a:sym typeface="Open Sauce"/>
              </a:rPr>
              <a:t>Entre théorie et réalités : est-ce que les gestionnaires publics y sont bien préparés?</a:t>
            </a:r>
          </a:p>
          <a:p>
            <a:pPr algn="l">
              <a:lnSpc>
                <a:spcPts val="5083"/>
              </a:lnSpc>
              <a:spcBef>
                <a:spcPct val="0"/>
              </a:spcBef>
            </a:pPr>
            <a:endParaRPr lang="fr-CA" sz="3630" spc="-108" noProof="0" dirty="0">
              <a:solidFill>
                <a:srgbClr val="1E3D58"/>
              </a:solidFill>
              <a:latin typeface="Open Sauce"/>
              <a:ea typeface="Open Sauce"/>
              <a:cs typeface="Open Sauce"/>
              <a:sym typeface="Open Sau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TextBox 2"/>
          <p:cNvSpPr txBox="1"/>
          <p:nvPr/>
        </p:nvSpPr>
        <p:spPr>
          <a:xfrm>
            <a:off x="1028700" y="854428"/>
            <a:ext cx="16839301" cy="1373453"/>
          </a:xfrm>
          <a:prstGeom prst="rect">
            <a:avLst/>
          </a:prstGeom>
        </p:spPr>
        <p:txBody>
          <a:bodyPr lIns="0" tIns="0" rIns="0" bIns="0" rtlCol="0" anchor="t">
            <a:spAutoFit/>
          </a:bodyPr>
          <a:lstStyle/>
          <a:p>
            <a:pPr>
              <a:lnSpc>
                <a:spcPts val="9394"/>
              </a:lnSpc>
            </a:pPr>
            <a:r>
              <a:rPr lang="fr-CA" sz="12200" spc="-488" noProof="0" dirty="0">
                <a:solidFill>
                  <a:srgbClr val="E8EEF1"/>
                </a:solidFill>
                <a:latin typeface="Bebas Neue"/>
                <a:ea typeface="Bebas Neue"/>
                <a:cs typeface="Bebas Neue"/>
                <a:sym typeface="Bebas Neue"/>
              </a:rPr>
              <a:t>Vision et posture : M. Fontaine</a:t>
            </a:r>
            <a:endParaRPr lang="fr-CA" sz="12200" spc="-488" noProof="0" dirty="0">
              <a:solidFill>
                <a:srgbClr val="E8EEF1"/>
              </a:solidFill>
              <a:latin typeface="Bebas Neue"/>
              <a:ea typeface="Bebas Neue"/>
              <a:cs typeface="Bebas Neue"/>
            </a:endParaRPr>
          </a:p>
        </p:txBody>
      </p:sp>
      <p:sp>
        <p:nvSpPr>
          <p:cNvPr id="3" name="TextBox 3"/>
          <p:cNvSpPr txBox="1"/>
          <p:nvPr/>
        </p:nvSpPr>
        <p:spPr>
          <a:xfrm>
            <a:off x="1028700" y="2933700"/>
            <a:ext cx="15042444" cy="5420360"/>
          </a:xfrm>
          <a:prstGeom prst="rect">
            <a:avLst/>
          </a:prstGeom>
        </p:spPr>
        <p:txBody>
          <a:bodyPr lIns="0" tIns="0" rIns="0" bIns="0" rtlCol="0" anchor="t">
            <a:spAutoFit/>
          </a:bodyPr>
          <a:lstStyle/>
          <a:p>
            <a:pPr algn="l">
              <a:lnSpc>
                <a:spcPts val="2859"/>
              </a:lnSpc>
            </a:pPr>
            <a:r>
              <a:rPr lang="fr-CA" sz="2199" spc="-65" noProof="0" dirty="0">
                <a:solidFill>
                  <a:srgbClr val="E8EEF1"/>
                </a:solidFill>
                <a:latin typeface="Open Sauce"/>
                <a:ea typeface="Open Sauce"/>
                <a:cs typeface="Open Sauce"/>
                <a:sym typeface="Open Sauce"/>
              </a:rPr>
              <a:t>4. Avez-vous déjà ajusté votre posture pour que la collaboration fonctionne?</a:t>
            </a:r>
          </a:p>
          <a:p>
            <a:pPr algn="l">
              <a:lnSpc>
                <a:spcPts val="2859"/>
              </a:lnSpc>
            </a:pPr>
            <a:endParaRPr lang="fr-CA" sz="2199" spc="-65" noProof="0" dirty="0">
              <a:solidFill>
                <a:srgbClr val="E8EEF1"/>
              </a:solidFill>
              <a:latin typeface="Open Sauce"/>
              <a:ea typeface="Open Sauce"/>
              <a:cs typeface="Open Sauce"/>
              <a:sym typeface="Open Sauce"/>
            </a:endParaRPr>
          </a:p>
          <a:p>
            <a:pPr marL="949959" lvl="2" indent="-316653" algn="l">
              <a:lnSpc>
                <a:spcPts val="2859"/>
              </a:lnSpc>
              <a:buFont typeface="Arial"/>
              <a:buChar char="⚬"/>
            </a:pPr>
            <a:r>
              <a:rPr lang="fr-CA" sz="2199" spc="-65" noProof="0" dirty="0">
                <a:solidFill>
                  <a:srgbClr val="E8EEF1"/>
                </a:solidFill>
                <a:latin typeface="Open Sauce"/>
                <a:ea typeface="Open Sauce"/>
                <a:cs typeface="Open Sauce"/>
                <a:sym typeface="Open Sauce"/>
              </a:rPr>
              <a:t>Oui, ajustements mutuels après discussions franches.</a:t>
            </a:r>
          </a:p>
          <a:p>
            <a:pPr algn="l">
              <a:lnSpc>
                <a:spcPts val="2859"/>
              </a:lnSpc>
            </a:pPr>
            <a:endParaRPr lang="fr-CA" sz="2199" spc="-65" noProof="0" dirty="0">
              <a:solidFill>
                <a:srgbClr val="E8EEF1"/>
              </a:solidFill>
              <a:latin typeface="Open Sauce"/>
              <a:ea typeface="Open Sauce"/>
              <a:cs typeface="Open Sauce"/>
              <a:sym typeface="Open Sauce"/>
            </a:endParaRPr>
          </a:p>
          <a:p>
            <a:pPr marL="949959" lvl="2" indent="-316653" algn="l">
              <a:lnSpc>
                <a:spcPts val="2859"/>
              </a:lnSpc>
              <a:buFont typeface="Arial"/>
              <a:buChar char="⚬"/>
            </a:pPr>
            <a:r>
              <a:rPr lang="fr-CA" sz="2199" spc="-65" noProof="0" dirty="0">
                <a:solidFill>
                  <a:srgbClr val="E8EEF1"/>
                </a:solidFill>
                <a:latin typeface="Open Sauce"/>
                <a:ea typeface="Open Sauce"/>
                <a:cs typeface="Open Sauce"/>
                <a:sym typeface="Open Sauce"/>
              </a:rPr>
              <a:t>Compromis nécessaires pour aligner priorités politiques et administratives.</a:t>
            </a: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r>
              <a:rPr lang="fr-CA" sz="2199" spc="-65" noProof="0" dirty="0">
                <a:solidFill>
                  <a:srgbClr val="E8EEF1"/>
                </a:solidFill>
                <a:latin typeface="Open Sauce"/>
                <a:ea typeface="Open Sauce"/>
                <a:cs typeface="Open Sauce"/>
                <a:sym typeface="Open Sauce"/>
              </a:rPr>
              <a:t>5. Avec les constats de la Commission Gallant, auriez-vous agi autrement?</a:t>
            </a:r>
          </a:p>
          <a:p>
            <a:pPr algn="l">
              <a:lnSpc>
                <a:spcPts val="2859"/>
              </a:lnSpc>
            </a:pPr>
            <a:endParaRPr lang="fr-CA" sz="2199" spc="-65" noProof="0" dirty="0">
              <a:solidFill>
                <a:srgbClr val="E8EEF1"/>
              </a:solidFill>
              <a:latin typeface="Open Sauce"/>
              <a:ea typeface="Open Sauce"/>
              <a:cs typeface="Open Sauce"/>
              <a:sym typeface="Open Sauce"/>
            </a:endParaRPr>
          </a:p>
          <a:p>
            <a:pPr marL="949959" lvl="2" indent="-316653" algn="l">
              <a:lnSpc>
                <a:spcPts val="2859"/>
              </a:lnSpc>
              <a:buFont typeface="Arial"/>
              <a:buChar char="⚬"/>
            </a:pPr>
            <a:r>
              <a:rPr lang="fr-CA" sz="2199" spc="-65" noProof="0" dirty="0">
                <a:solidFill>
                  <a:srgbClr val="E8EEF1"/>
                </a:solidFill>
                <a:latin typeface="Open Sauce"/>
                <a:ea typeface="Open Sauce"/>
                <a:cs typeface="Open Sauce"/>
                <a:sym typeface="Open Sauce"/>
              </a:rPr>
              <a:t>Mise en place d’audits réguliers pour grands projets à risque.</a:t>
            </a:r>
          </a:p>
          <a:p>
            <a:pPr algn="l">
              <a:lnSpc>
                <a:spcPts val="2859"/>
              </a:lnSpc>
            </a:pPr>
            <a:endParaRPr lang="fr-CA" sz="2199" spc="-65" noProof="0" dirty="0">
              <a:solidFill>
                <a:srgbClr val="E8EEF1"/>
              </a:solidFill>
              <a:latin typeface="Open Sauce"/>
              <a:ea typeface="Open Sauce"/>
              <a:cs typeface="Open Sauce"/>
              <a:sym typeface="Open Sauce"/>
            </a:endParaRPr>
          </a:p>
          <a:p>
            <a:pPr marL="949959" lvl="2" indent="-316653" algn="l">
              <a:lnSpc>
                <a:spcPts val="2859"/>
              </a:lnSpc>
              <a:buFont typeface="Arial"/>
              <a:buChar char="⚬"/>
            </a:pPr>
            <a:r>
              <a:rPr lang="fr-CA" sz="2199" spc="-65" noProof="0" dirty="0">
                <a:solidFill>
                  <a:srgbClr val="E8EEF1"/>
                </a:solidFill>
                <a:latin typeface="Open Sauce"/>
                <a:ea typeface="Open Sauce"/>
                <a:cs typeface="Open Sauce"/>
                <a:sym typeface="Open Sauce"/>
              </a:rPr>
              <a:t>Nécessité absolue de « donner l’heure juste » au ministre.</a:t>
            </a: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endParaRPr lang="fr-CA" sz="2199" spc="-65" noProof="0" dirty="0">
              <a:solidFill>
                <a:srgbClr val="E8EEF1"/>
              </a:solidFill>
              <a:latin typeface="Open Sauce"/>
              <a:ea typeface="Open Sauce"/>
              <a:cs typeface="Open Sauce"/>
              <a:sym typeface="Open Sauc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sp>
        <p:nvSpPr>
          <p:cNvPr id="2" name="TextBox 2"/>
          <p:cNvSpPr txBox="1"/>
          <p:nvPr/>
        </p:nvSpPr>
        <p:spPr>
          <a:xfrm>
            <a:off x="1028700" y="794944"/>
            <a:ext cx="15475847" cy="2838185"/>
          </a:xfrm>
          <a:prstGeom prst="rect">
            <a:avLst/>
          </a:prstGeom>
        </p:spPr>
        <p:txBody>
          <a:bodyPr lIns="0" tIns="0" rIns="0" bIns="0" rtlCol="0" anchor="t">
            <a:spAutoFit/>
          </a:bodyPr>
          <a:lstStyle/>
          <a:p>
            <a:pPr algn="l">
              <a:lnSpc>
                <a:spcPts val="10719"/>
              </a:lnSpc>
            </a:pPr>
            <a:r>
              <a:rPr lang="fr-CA" sz="12180" spc="-487" noProof="0" dirty="0">
                <a:solidFill>
                  <a:srgbClr val="1E3D58"/>
                </a:solidFill>
                <a:latin typeface="Bebas Neue"/>
                <a:ea typeface="Bebas Neue"/>
                <a:cs typeface="Bebas Neue"/>
                <a:sym typeface="Bebas Neue"/>
              </a:rPr>
              <a:t>Étude de cas vécus : </a:t>
            </a:r>
          </a:p>
          <a:p>
            <a:pPr algn="l">
              <a:lnSpc>
                <a:spcPts val="10719"/>
              </a:lnSpc>
            </a:pPr>
            <a:r>
              <a:rPr lang="fr-CA" sz="12180" spc="-487" noProof="0" dirty="0">
                <a:solidFill>
                  <a:srgbClr val="1E3D58"/>
                </a:solidFill>
                <a:latin typeface="Bebas Neue"/>
                <a:ea typeface="Bebas Neue"/>
                <a:cs typeface="Bebas Neue"/>
                <a:sym typeface="Bebas Neue"/>
              </a:rPr>
              <a:t>tensions et résolution</a:t>
            </a:r>
          </a:p>
        </p:txBody>
      </p:sp>
      <p:sp>
        <p:nvSpPr>
          <p:cNvPr id="3" name="TextBox 3"/>
          <p:cNvSpPr txBox="1"/>
          <p:nvPr/>
        </p:nvSpPr>
        <p:spPr>
          <a:xfrm>
            <a:off x="1028700" y="3875619"/>
            <a:ext cx="15830312" cy="3248661"/>
          </a:xfrm>
          <a:prstGeom prst="rect">
            <a:avLst/>
          </a:prstGeom>
        </p:spPr>
        <p:txBody>
          <a:bodyPr lIns="0" tIns="0" rIns="0" bIns="0" rtlCol="0" anchor="t">
            <a:spAutoFit/>
          </a:bodyPr>
          <a:lstStyle/>
          <a:p>
            <a:pPr algn="l">
              <a:lnSpc>
                <a:spcPts val="2859"/>
              </a:lnSpc>
            </a:pPr>
            <a:r>
              <a:rPr lang="fr-CA" sz="2199" spc="-65" noProof="0" dirty="0">
                <a:solidFill>
                  <a:srgbClr val="1E3D58"/>
                </a:solidFill>
                <a:latin typeface="Open Sauce"/>
                <a:ea typeface="Open Sauce"/>
                <a:cs typeface="Open Sauce"/>
                <a:sym typeface="Open Sauce"/>
              </a:rPr>
              <a:t>Le projet de réforme du réseau de la santé instauré par la Loi 10 (2015) a été le fruit d’une collaboration intensive entre les sphères politique et administrative.</a:t>
            </a: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r>
              <a:rPr lang="fr-CA" sz="2199" spc="-65" noProof="0" dirty="0">
                <a:solidFill>
                  <a:srgbClr val="1E3D58"/>
                </a:solidFill>
                <a:latin typeface="Open Sauce"/>
                <a:ea typeface="Open Sauce"/>
                <a:cs typeface="Open Sauce"/>
                <a:sym typeface="Open Sauce"/>
              </a:rPr>
              <a:t>Michel Fontaine et Gaétan Barrette se connaissaient très bien avant d’entamer cette réforme, ayant collaboré sur plusieurs projets. Cette relation de confiance a été un facteur facilitant dans la gestion du chantier ayant mené à la création des CISSS et des CIUSSS et l’abolition des agences régionales.</a:t>
            </a: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r>
              <a:rPr lang="fr-CA" sz="2199" spc="-65" noProof="0" dirty="0">
                <a:solidFill>
                  <a:srgbClr val="1E3D58"/>
                </a:solidFill>
                <a:latin typeface="Open Sauce"/>
                <a:ea typeface="Open Sauce"/>
                <a:cs typeface="Open Sauce"/>
                <a:sym typeface="Open Sauce"/>
              </a:rPr>
              <a:t>La réforme du réseau de la santé, mise en œuvre en 2015, a été pilotée par Gaétan Barrette, alors ministre de la Santé, en étroite collaboration avec Michel Fontaine, sous-ministre.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sp>
        <p:nvSpPr>
          <p:cNvPr id="2" name="TextBox 2"/>
          <p:cNvSpPr txBox="1"/>
          <p:nvPr/>
        </p:nvSpPr>
        <p:spPr>
          <a:xfrm>
            <a:off x="1028700" y="794944"/>
            <a:ext cx="15475847" cy="2838185"/>
          </a:xfrm>
          <a:prstGeom prst="rect">
            <a:avLst/>
          </a:prstGeom>
        </p:spPr>
        <p:txBody>
          <a:bodyPr lIns="0" tIns="0" rIns="0" bIns="0" rtlCol="0" anchor="t">
            <a:spAutoFit/>
          </a:bodyPr>
          <a:lstStyle/>
          <a:p>
            <a:pPr algn="l">
              <a:lnSpc>
                <a:spcPts val="10719"/>
              </a:lnSpc>
            </a:pPr>
            <a:r>
              <a:rPr lang="fr-CA" sz="12180" spc="-487" noProof="0" dirty="0">
                <a:solidFill>
                  <a:srgbClr val="1E3D58"/>
                </a:solidFill>
                <a:latin typeface="Bebas Neue"/>
                <a:ea typeface="Bebas Neue"/>
                <a:cs typeface="Bebas Neue"/>
                <a:sym typeface="Bebas Neue"/>
              </a:rPr>
              <a:t>Étude de cas vécus : </a:t>
            </a:r>
          </a:p>
          <a:p>
            <a:pPr algn="l">
              <a:lnSpc>
                <a:spcPts val="10719"/>
              </a:lnSpc>
            </a:pPr>
            <a:r>
              <a:rPr lang="fr-CA" sz="12180" spc="-487" noProof="0" dirty="0">
                <a:solidFill>
                  <a:srgbClr val="1E3D58"/>
                </a:solidFill>
                <a:latin typeface="Bebas Neue"/>
                <a:ea typeface="Bebas Neue"/>
                <a:cs typeface="Bebas Neue"/>
                <a:sym typeface="Bebas Neue"/>
              </a:rPr>
              <a:t>tensions et résolution</a:t>
            </a:r>
          </a:p>
        </p:txBody>
      </p:sp>
      <p:sp>
        <p:nvSpPr>
          <p:cNvPr id="3" name="TextBox 3"/>
          <p:cNvSpPr txBox="1"/>
          <p:nvPr/>
        </p:nvSpPr>
        <p:spPr>
          <a:xfrm>
            <a:off x="1028700" y="3875619"/>
            <a:ext cx="15830312" cy="1438910"/>
          </a:xfrm>
          <a:prstGeom prst="rect">
            <a:avLst/>
          </a:prstGeom>
        </p:spPr>
        <p:txBody>
          <a:bodyPr lIns="0" tIns="0" rIns="0" bIns="0" rtlCol="0" anchor="t">
            <a:spAutoFit/>
          </a:bodyPr>
          <a:lstStyle/>
          <a:p>
            <a:pPr algn="l">
              <a:lnSpc>
                <a:spcPts val="2859"/>
              </a:lnSpc>
            </a:pPr>
            <a:r>
              <a:rPr lang="fr-CA" sz="2199" spc="-65" noProof="0" dirty="0">
                <a:solidFill>
                  <a:srgbClr val="1E3D58"/>
                </a:solidFill>
                <a:latin typeface="Open Sauce"/>
                <a:ea typeface="Open Sauce"/>
                <a:cs typeface="Open Sauce"/>
                <a:sym typeface="Open Sauce"/>
              </a:rPr>
              <a:t>Question 1 : </a:t>
            </a: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r>
              <a:rPr lang="fr-CA" sz="2199" spc="-65" noProof="0" dirty="0">
                <a:solidFill>
                  <a:srgbClr val="1E3D58"/>
                </a:solidFill>
                <a:latin typeface="Open Sauce"/>
                <a:ea typeface="Open Sauce"/>
                <a:cs typeface="Open Sauce"/>
                <a:sym typeface="Open Sauce"/>
              </a:rPr>
              <a:t>Quels sont, selon vous, les facteurs de succès d’une bonne relation entre l’administratif et un cabinet ministériel?</a:t>
            </a:r>
          </a:p>
          <a:p>
            <a:pPr algn="l">
              <a:lnSpc>
                <a:spcPts val="2859"/>
              </a:lnSpc>
            </a:pPr>
            <a:endParaRPr lang="fr-CA" sz="2199" spc="-65" noProof="0" dirty="0">
              <a:solidFill>
                <a:srgbClr val="1E3D58"/>
              </a:solidFill>
              <a:latin typeface="Open Sauce"/>
              <a:ea typeface="Open Sauce"/>
              <a:cs typeface="Open Sauce"/>
              <a:sym typeface="Open Sauc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sp>
        <p:nvSpPr>
          <p:cNvPr id="2" name="TextBox 2"/>
          <p:cNvSpPr txBox="1"/>
          <p:nvPr/>
        </p:nvSpPr>
        <p:spPr>
          <a:xfrm>
            <a:off x="1028700" y="794944"/>
            <a:ext cx="15475847" cy="2838185"/>
          </a:xfrm>
          <a:prstGeom prst="rect">
            <a:avLst/>
          </a:prstGeom>
        </p:spPr>
        <p:txBody>
          <a:bodyPr lIns="0" tIns="0" rIns="0" bIns="0" rtlCol="0" anchor="t">
            <a:spAutoFit/>
          </a:bodyPr>
          <a:lstStyle/>
          <a:p>
            <a:pPr algn="l">
              <a:lnSpc>
                <a:spcPts val="10719"/>
              </a:lnSpc>
            </a:pPr>
            <a:r>
              <a:rPr lang="fr-CA" sz="12180" spc="-487" noProof="0" dirty="0">
                <a:solidFill>
                  <a:srgbClr val="1E3D58"/>
                </a:solidFill>
                <a:latin typeface="Bebas Neue"/>
                <a:ea typeface="Bebas Neue"/>
                <a:cs typeface="Bebas Neue"/>
                <a:sym typeface="Bebas Neue"/>
              </a:rPr>
              <a:t>Étude de cas vécus : </a:t>
            </a:r>
          </a:p>
          <a:p>
            <a:pPr algn="l">
              <a:lnSpc>
                <a:spcPts val="10719"/>
              </a:lnSpc>
            </a:pPr>
            <a:r>
              <a:rPr lang="fr-CA" sz="12180" spc="-487" noProof="0" dirty="0">
                <a:solidFill>
                  <a:srgbClr val="1E3D58"/>
                </a:solidFill>
                <a:latin typeface="Bebas Neue"/>
                <a:ea typeface="Bebas Neue"/>
                <a:cs typeface="Bebas Neue"/>
                <a:sym typeface="Bebas Neue"/>
              </a:rPr>
              <a:t>tensions et résolution</a:t>
            </a:r>
          </a:p>
        </p:txBody>
      </p:sp>
      <p:sp>
        <p:nvSpPr>
          <p:cNvPr id="3" name="TextBox 3"/>
          <p:cNvSpPr txBox="1"/>
          <p:nvPr/>
        </p:nvSpPr>
        <p:spPr>
          <a:xfrm>
            <a:off x="1028700" y="3875619"/>
            <a:ext cx="15830312" cy="1800860"/>
          </a:xfrm>
          <a:prstGeom prst="rect">
            <a:avLst/>
          </a:prstGeom>
        </p:spPr>
        <p:txBody>
          <a:bodyPr lIns="0" tIns="0" rIns="0" bIns="0" rtlCol="0" anchor="t">
            <a:spAutoFit/>
          </a:bodyPr>
          <a:lstStyle/>
          <a:p>
            <a:pPr algn="l">
              <a:lnSpc>
                <a:spcPts val="2859"/>
              </a:lnSpc>
            </a:pPr>
            <a:r>
              <a:rPr lang="fr-CA" sz="2199" spc="-65" noProof="0" dirty="0">
                <a:solidFill>
                  <a:srgbClr val="1E3D58"/>
                </a:solidFill>
                <a:latin typeface="Open Sauce"/>
                <a:ea typeface="Open Sauce"/>
                <a:cs typeface="Open Sauce"/>
                <a:sym typeface="Open Sauce"/>
              </a:rPr>
              <a:t>Question 2 : </a:t>
            </a: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r>
              <a:rPr lang="fr-CA" sz="2199" spc="-65" noProof="0" dirty="0">
                <a:solidFill>
                  <a:srgbClr val="1E3D58"/>
                </a:solidFill>
                <a:latin typeface="Open Sauce"/>
                <a:ea typeface="Open Sauce"/>
                <a:cs typeface="Open Sauce"/>
                <a:sym typeface="Open Sauce"/>
              </a:rPr>
              <a:t>Quels gestes ou actions précises de l'interface politico-administrative ont été mis de l’avant pour la conception ou la mise en œuvre de la réforme ?</a:t>
            </a:r>
          </a:p>
          <a:p>
            <a:pPr algn="l">
              <a:lnSpc>
                <a:spcPts val="2859"/>
              </a:lnSpc>
            </a:pPr>
            <a:endParaRPr lang="fr-CA" sz="2199" spc="-65" noProof="0" dirty="0">
              <a:solidFill>
                <a:srgbClr val="1E3D58"/>
              </a:solidFill>
              <a:latin typeface="Open Sauce"/>
              <a:ea typeface="Open Sauce"/>
              <a:cs typeface="Open Sauce"/>
              <a:sym typeface="Open Sauc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sp>
        <p:nvSpPr>
          <p:cNvPr id="2" name="TextBox 2"/>
          <p:cNvSpPr txBox="1"/>
          <p:nvPr/>
        </p:nvSpPr>
        <p:spPr>
          <a:xfrm>
            <a:off x="1028700" y="794944"/>
            <a:ext cx="15475847" cy="2838185"/>
          </a:xfrm>
          <a:prstGeom prst="rect">
            <a:avLst/>
          </a:prstGeom>
        </p:spPr>
        <p:txBody>
          <a:bodyPr lIns="0" tIns="0" rIns="0" bIns="0" rtlCol="0" anchor="t">
            <a:spAutoFit/>
          </a:bodyPr>
          <a:lstStyle/>
          <a:p>
            <a:pPr algn="l">
              <a:lnSpc>
                <a:spcPts val="10719"/>
              </a:lnSpc>
            </a:pPr>
            <a:r>
              <a:rPr lang="fr-CA" sz="12180" spc="-487" noProof="0" dirty="0">
                <a:solidFill>
                  <a:srgbClr val="1E3D58"/>
                </a:solidFill>
                <a:latin typeface="Bebas Neue"/>
                <a:ea typeface="Bebas Neue"/>
                <a:cs typeface="Bebas Neue"/>
                <a:sym typeface="Bebas Neue"/>
              </a:rPr>
              <a:t>Étude de cas vécus : </a:t>
            </a:r>
          </a:p>
          <a:p>
            <a:pPr algn="l">
              <a:lnSpc>
                <a:spcPts val="10719"/>
              </a:lnSpc>
            </a:pPr>
            <a:r>
              <a:rPr lang="fr-CA" sz="12180" spc="-487" noProof="0" dirty="0">
                <a:solidFill>
                  <a:srgbClr val="1E3D58"/>
                </a:solidFill>
                <a:latin typeface="Bebas Neue"/>
                <a:ea typeface="Bebas Neue"/>
                <a:cs typeface="Bebas Neue"/>
                <a:sym typeface="Bebas Neue"/>
              </a:rPr>
              <a:t>tensions et résolution</a:t>
            </a:r>
          </a:p>
        </p:txBody>
      </p:sp>
      <p:sp>
        <p:nvSpPr>
          <p:cNvPr id="3" name="TextBox 3"/>
          <p:cNvSpPr txBox="1"/>
          <p:nvPr/>
        </p:nvSpPr>
        <p:spPr>
          <a:xfrm>
            <a:off x="1028700" y="3875619"/>
            <a:ext cx="15830312" cy="1800860"/>
          </a:xfrm>
          <a:prstGeom prst="rect">
            <a:avLst/>
          </a:prstGeom>
        </p:spPr>
        <p:txBody>
          <a:bodyPr lIns="0" tIns="0" rIns="0" bIns="0" rtlCol="0" anchor="t">
            <a:spAutoFit/>
          </a:bodyPr>
          <a:lstStyle/>
          <a:p>
            <a:pPr algn="l">
              <a:lnSpc>
                <a:spcPts val="2859"/>
              </a:lnSpc>
            </a:pPr>
            <a:r>
              <a:rPr lang="fr-CA" sz="2199" spc="-65" noProof="0" dirty="0">
                <a:solidFill>
                  <a:srgbClr val="1E3D58"/>
                </a:solidFill>
                <a:latin typeface="Open Sauce"/>
                <a:ea typeface="Open Sauce"/>
                <a:cs typeface="Open Sauce"/>
                <a:sym typeface="Open Sauce"/>
              </a:rPr>
              <a:t>Question 3 : </a:t>
            </a: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r>
              <a:rPr lang="fr-CA" sz="2199" spc="-65" noProof="0" dirty="0">
                <a:solidFill>
                  <a:srgbClr val="1E3D58"/>
                </a:solidFill>
                <a:latin typeface="Open Sauce"/>
                <a:ea typeface="Open Sauce"/>
                <a:cs typeface="Open Sauce"/>
                <a:sym typeface="Open Sauce"/>
              </a:rPr>
              <a:t>Que se survient-il en cas d’impasse dans un dossier entre le ministre et le sous-ministre ? </a:t>
            </a: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r>
              <a:rPr lang="fr-CA" sz="2199" spc="-65" noProof="0" dirty="0">
                <a:solidFill>
                  <a:srgbClr val="1E3D58"/>
                </a:solidFill>
                <a:latin typeface="Open Sauce"/>
                <a:ea typeface="Open Sauce"/>
                <a:cs typeface="Open Sauce"/>
                <a:sym typeface="Open Sauce"/>
              </a:rPr>
              <a:t>M. Fontaine, qu’attendez-vous de vos gestionnaires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sp>
        <p:nvSpPr>
          <p:cNvPr id="2" name="TextBox 2"/>
          <p:cNvSpPr txBox="1"/>
          <p:nvPr/>
        </p:nvSpPr>
        <p:spPr>
          <a:xfrm>
            <a:off x="1028700" y="794944"/>
            <a:ext cx="15475847" cy="2838185"/>
          </a:xfrm>
          <a:prstGeom prst="rect">
            <a:avLst/>
          </a:prstGeom>
        </p:spPr>
        <p:txBody>
          <a:bodyPr lIns="0" tIns="0" rIns="0" bIns="0" rtlCol="0" anchor="t">
            <a:spAutoFit/>
          </a:bodyPr>
          <a:lstStyle/>
          <a:p>
            <a:pPr algn="l">
              <a:lnSpc>
                <a:spcPts val="10719"/>
              </a:lnSpc>
            </a:pPr>
            <a:r>
              <a:rPr lang="fr-CA" sz="12180" spc="-487" noProof="0" dirty="0">
                <a:solidFill>
                  <a:srgbClr val="1E3D58"/>
                </a:solidFill>
                <a:latin typeface="Bebas Neue"/>
                <a:ea typeface="Bebas Neue"/>
                <a:cs typeface="Bebas Neue"/>
                <a:sym typeface="Bebas Neue"/>
              </a:rPr>
              <a:t>Étude de cas vécus : </a:t>
            </a:r>
          </a:p>
          <a:p>
            <a:pPr algn="l">
              <a:lnSpc>
                <a:spcPts val="10719"/>
              </a:lnSpc>
            </a:pPr>
            <a:r>
              <a:rPr lang="fr-CA" sz="12180" spc="-487" noProof="0" dirty="0">
                <a:solidFill>
                  <a:srgbClr val="1E3D58"/>
                </a:solidFill>
                <a:latin typeface="Bebas Neue"/>
                <a:ea typeface="Bebas Neue"/>
                <a:cs typeface="Bebas Neue"/>
                <a:sym typeface="Bebas Neue"/>
              </a:rPr>
              <a:t>tensions et résolution</a:t>
            </a:r>
          </a:p>
        </p:txBody>
      </p:sp>
      <p:sp>
        <p:nvSpPr>
          <p:cNvPr id="3" name="TextBox 3"/>
          <p:cNvSpPr txBox="1"/>
          <p:nvPr/>
        </p:nvSpPr>
        <p:spPr>
          <a:xfrm>
            <a:off x="1028700" y="3875619"/>
            <a:ext cx="15830312" cy="1800860"/>
          </a:xfrm>
          <a:prstGeom prst="rect">
            <a:avLst/>
          </a:prstGeom>
        </p:spPr>
        <p:txBody>
          <a:bodyPr lIns="0" tIns="0" rIns="0" bIns="0" rtlCol="0" anchor="t">
            <a:spAutoFit/>
          </a:bodyPr>
          <a:lstStyle/>
          <a:p>
            <a:pPr algn="l">
              <a:lnSpc>
                <a:spcPts val="2859"/>
              </a:lnSpc>
            </a:pPr>
            <a:r>
              <a:rPr lang="fr-CA" sz="2199" spc="-65" noProof="0" dirty="0">
                <a:solidFill>
                  <a:srgbClr val="1E3D58"/>
                </a:solidFill>
                <a:latin typeface="Open Sauce"/>
                <a:ea typeface="Open Sauce"/>
                <a:cs typeface="Open Sauce"/>
                <a:sym typeface="Open Sauce"/>
              </a:rPr>
              <a:t>Question 4 : </a:t>
            </a: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r>
              <a:rPr lang="fr-CA" sz="2199" spc="-65" noProof="0" dirty="0">
                <a:solidFill>
                  <a:srgbClr val="1E3D58"/>
                </a:solidFill>
                <a:latin typeface="Open Sauce"/>
                <a:ea typeface="Open Sauce"/>
                <a:cs typeface="Open Sauce"/>
                <a:sym typeface="Open Sauce"/>
              </a:rPr>
              <a:t>Quels conseils donneriez-vous à des gestionnaires, un directeur général par exemple, qui souhaitent poursuivre leur cheminement de carrière et qui auront à travailler de plus près avec un cabinet politique ?</a:t>
            </a:r>
          </a:p>
          <a:p>
            <a:pPr algn="l">
              <a:lnSpc>
                <a:spcPts val="2859"/>
              </a:lnSpc>
            </a:pPr>
            <a:endParaRPr lang="fr-CA" sz="2199" spc="-65" noProof="0" dirty="0">
              <a:solidFill>
                <a:srgbClr val="1E3D58"/>
              </a:solidFill>
              <a:latin typeface="Open Sauce"/>
              <a:ea typeface="Open Sauce"/>
              <a:cs typeface="Open Sauce"/>
              <a:sym typeface="Open Sauc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TextBox 2"/>
          <p:cNvSpPr txBox="1"/>
          <p:nvPr/>
        </p:nvSpPr>
        <p:spPr>
          <a:xfrm>
            <a:off x="1028700" y="854428"/>
            <a:ext cx="16839301" cy="1361568"/>
          </a:xfrm>
          <a:prstGeom prst="rect">
            <a:avLst/>
          </a:prstGeom>
        </p:spPr>
        <p:txBody>
          <a:bodyPr lIns="0" tIns="0" rIns="0" bIns="0" rtlCol="0" anchor="t">
            <a:spAutoFit/>
          </a:bodyPr>
          <a:lstStyle/>
          <a:p>
            <a:pPr algn="l">
              <a:lnSpc>
                <a:spcPts val="9394"/>
              </a:lnSpc>
            </a:pPr>
            <a:r>
              <a:rPr lang="fr-CA" sz="12200" spc="-488" noProof="0" dirty="0">
                <a:solidFill>
                  <a:srgbClr val="E8EEF1"/>
                </a:solidFill>
                <a:latin typeface="Bebas Neue"/>
                <a:ea typeface="Bebas Neue"/>
                <a:cs typeface="Bebas Neue"/>
                <a:sym typeface="Bebas Neue"/>
              </a:rPr>
              <a:t>synthèse: apprentissages</a:t>
            </a:r>
          </a:p>
        </p:txBody>
      </p:sp>
      <p:sp>
        <p:nvSpPr>
          <p:cNvPr id="3" name="TextBox 3"/>
          <p:cNvSpPr txBox="1"/>
          <p:nvPr/>
        </p:nvSpPr>
        <p:spPr>
          <a:xfrm>
            <a:off x="1028700" y="2640018"/>
            <a:ext cx="15042444" cy="3248660"/>
          </a:xfrm>
          <a:prstGeom prst="rect">
            <a:avLst/>
          </a:prstGeom>
        </p:spPr>
        <p:txBody>
          <a:bodyPr lIns="0" tIns="0" rIns="0" bIns="0" rtlCol="0" anchor="t">
            <a:spAutoFit/>
          </a:bodyPr>
          <a:lstStyle/>
          <a:p>
            <a:pPr algn="l">
              <a:lnSpc>
                <a:spcPts val="2859"/>
              </a:lnSpc>
            </a:pPr>
            <a:r>
              <a:rPr lang="fr-CA" sz="2199" spc="-65" noProof="0" dirty="0">
                <a:solidFill>
                  <a:srgbClr val="E8EEF1"/>
                </a:solidFill>
                <a:latin typeface="Open Sauce"/>
                <a:ea typeface="Open Sauce"/>
                <a:cs typeface="Open Sauce"/>
                <a:sym typeface="Open Sauce"/>
              </a:rPr>
              <a:t>La relation de confiance, établie bien avant la réforme, a été un levier essentiel pour mener à bien ce chantier ambitieux. </a:t>
            </a: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r>
              <a:rPr lang="fr-CA" sz="2199" spc="-65" noProof="0" dirty="0">
                <a:solidFill>
                  <a:srgbClr val="E8EEF1"/>
                </a:solidFill>
                <a:latin typeface="Open Sauce"/>
                <a:ea typeface="Open Sauce"/>
                <a:cs typeface="Open Sauce"/>
                <a:sym typeface="Open Sauce"/>
              </a:rPr>
              <a:t>Grâce à une communication fluide, une posture transparente et un alignement clair sur les objectifs, ils ont su mobiliser les équipes administratives et politiques pour assurer le déploiement efficace de cette transformation majeure du système de santé québécois.</a:t>
            </a: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endParaRPr lang="fr-CA" sz="2199" spc="-65" noProof="0" dirty="0">
              <a:solidFill>
                <a:srgbClr val="E8EEF1"/>
              </a:solidFill>
              <a:latin typeface="Open Sauce"/>
              <a:ea typeface="Open Sauce"/>
              <a:cs typeface="Open Sauce"/>
              <a:sym typeface="Open Sauc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TextBox 2"/>
          <p:cNvSpPr txBox="1"/>
          <p:nvPr/>
        </p:nvSpPr>
        <p:spPr>
          <a:xfrm>
            <a:off x="1028700" y="854428"/>
            <a:ext cx="16839301" cy="1361568"/>
          </a:xfrm>
          <a:prstGeom prst="rect">
            <a:avLst/>
          </a:prstGeom>
        </p:spPr>
        <p:txBody>
          <a:bodyPr lIns="0" tIns="0" rIns="0" bIns="0" rtlCol="0" anchor="t">
            <a:spAutoFit/>
          </a:bodyPr>
          <a:lstStyle/>
          <a:p>
            <a:pPr algn="l">
              <a:lnSpc>
                <a:spcPts val="9394"/>
              </a:lnSpc>
            </a:pPr>
            <a:r>
              <a:rPr lang="fr-CA" sz="12200" spc="-488" noProof="0" dirty="0">
                <a:solidFill>
                  <a:srgbClr val="E8EEF1"/>
                </a:solidFill>
                <a:latin typeface="Bebas Neue"/>
                <a:ea typeface="Bebas Neue"/>
                <a:cs typeface="Bebas Neue"/>
                <a:sym typeface="Bebas Neue"/>
              </a:rPr>
              <a:t>synthèse: apprentissages</a:t>
            </a:r>
          </a:p>
        </p:txBody>
      </p:sp>
      <p:sp>
        <p:nvSpPr>
          <p:cNvPr id="3" name="TextBox 3"/>
          <p:cNvSpPr txBox="1"/>
          <p:nvPr/>
        </p:nvSpPr>
        <p:spPr>
          <a:xfrm>
            <a:off x="1028700" y="2640018"/>
            <a:ext cx="15042444" cy="4696460"/>
          </a:xfrm>
          <a:prstGeom prst="rect">
            <a:avLst/>
          </a:prstGeom>
        </p:spPr>
        <p:txBody>
          <a:bodyPr lIns="0" tIns="0" rIns="0" bIns="0" rtlCol="0" anchor="t">
            <a:spAutoFit/>
          </a:bodyPr>
          <a:lstStyle/>
          <a:p>
            <a:pPr algn="l">
              <a:lnSpc>
                <a:spcPts val="2859"/>
              </a:lnSpc>
            </a:pPr>
            <a:r>
              <a:rPr lang="fr-CA" sz="2199" spc="-65" noProof="0" dirty="0">
                <a:solidFill>
                  <a:srgbClr val="E8EEF1"/>
                </a:solidFill>
                <a:latin typeface="Open Sauce"/>
                <a:ea typeface="Open Sauce"/>
                <a:cs typeface="Open Sauce"/>
                <a:sym typeface="Open Sauce"/>
              </a:rPr>
              <a:t>La formation initiale et la théorie offerte aux gestionnaires publics ne les préparent pas adéquatement aux dynamiques réelles des relations entre élus et fonctionnaires.</a:t>
            </a: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r>
              <a:rPr lang="fr-CA" sz="2199" spc="-65" noProof="0" dirty="0">
                <a:solidFill>
                  <a:srgbClr val="E8EEF1"/>
                </a:solidFill>
                <a:latin typeface="Open Sauce"/>
                <a:ea typeface="Open Sauce"/>
                <a:cs typeface="Open Sauce"/>
                <a:sym typeface="Open Sauce"/>
              </a:rPr>
              <a:t>Les compétences nécessaires pour naviguer dans cette interface politico-administrative sont relationnelles, contextuelles et expérientielles.</a:t>
            </a: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r>
              <a:rPr lang="fr-CA" sz="2199" spc="-65" noProof="0" dirty="0">
                <a:solidFill>
                  <a:srgbClr val="E8EEF1"/>
                </a:solidFill>
                <a:latin typeface="Open Sauce"/>
                <a:ea typeface="Open Sauce"/>
                <a:cs typeface="Open Sauce"/>
                <a:sym typeface="Open Sauce"/>
              </a:rPr>
              <a:t>Elles ne peuvent être pleinement acquises par la seule formation théorique : elles s’apprennent sur le terrain, au contact direct avec les élus, les cabinets et les dynamiques politiques.</a:t>
            </a: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r>
              <a:rPr lang="fr-CA" sz="2199" spc="-65" noProof="0" dirty="0">
                <a:solidFill>
                  <a:srgbClr val="E8EEF1"/>
                </a:solidFill>
                <a:latin typeface="Open Sauce"/>
                <a:ea typeface="Open Sauce"/>
                <a:cs typeface="Open Sauce"/>
                <a:sym typeface="Open Sauce"/>
              </a:rPr>
              <a:t>Le jeune leader qui veut devenir premier dirigeant doit se questionner à savoir si l’abnégation est compatible avec ses valeurs.</a:t>
            </a: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endParaRPr lang="fr-CA" sz="2199" spc="-65" noProof="0" dirty="0">
              <a:solidFill>
                <a:srgbClr val="E8EEF1"/>
              </a:solidFill>
              <a:latin typeface="Open Sauce"/>
              <a:ea typeface="Open Sauce"/>
              <a:cs typeface="Open Sauce"/>
              <a:sym typeface="Open Sauc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Freeform 2"/>
          <p:cNvSpPr/>
          <p:nvPr/>
        </p:nvSpPr>
        <p:spPr>
          <a:xfrm>
            <a:off x="13450284" y="5707333"/>
            <a:ext cx="3945307" cy="3945307"/>
          </a:xfrm>
          <a:custGeom>
            <a:avLst/>
            <a:gdLst/>
            <a:ahLst/>
            <a:cxnLst/>
            <a:rect l="l" t="t" r="r" b="b"/>
            <a:pathLst>
              <a:path w="3945307" h="3945307">
                <a:moveTo>
                  <a:pt x="0" y="0"/>
                </a:moveTo>
                <a:lnTo>
                  <a:pt x="3945308" y="0"/>
                </a:lnTo>
                <a:lnTo>
                  <a:pt x="3945308" y="3945307"/>
                </a:lnTo>
                <a:lnTo>
                  <a:pt x="0" y="3945307"/>
                </a:lnTo>
                <a:lnTo>
                  <a:pt x="0" y="0"/>
                </a:lnTo>
                <a:close/>
              </a:path>
            </a:pathLst>
          </a:custGeom>
          <a:blipFill>
            <a:blip r:embed="rId2"/>
            <a:stretch>
              <a:fillRect/>
            </a:stretch>
          </a:blipFill>
        </p:spPr>
        <p:txBody>
          <a:bodyPr/>
          <a:lstStyle/>
          <a:p>
            <a:endParaRPr lang="fr-CA" noProof="0" dirty="0"/>
          </a:p>
        </p:txBody>
      </p:sp>
      <p:sp>
        <p:nvSpPr>
          <p:cNvPr id="3" name="TextBox 3"/>
          <p:cNvSpPr txBox="1"/>
          <p:nvPr/>
        </p:nvSpPr>
        <p:spPr>
          <a:xfrm>
            <a:off x="1028700" y="723900"/>
            <a:ext cx="16230600" cy="3033394"/>
          </a:xfrm>
          <a:prstGeom prst="rect">
            <a:avLst/>
          </a:prstGeom>
        </p:spPr>
        <p:txBody>
          <a:bodyPr lIns="0" tIns="0" rIns="0" bIns="0" rtlCol="0" anchor="t">
            <a:spAutoFit/>
          </a:bodyPr>
          <a:lstStyle/>
          <a:p>
            <a:pPr algn="l">
              <a:lnSpc>
                <a:spcPts val="11439"/>
              </a:lnSpc>
            </a:pPr>
            <a:r>
              <a:rPr lang="fr-CA" sz="12999" spc="-389" noProof="0" dirty="0">
                <a:solidFill>
                  <a:srgbClr val="E8EEF1"/>
                </a:solidFill>
                <a:latin typeface="Bebas Neue"/>
                <a:ea typeface="Bebas Neue"/>
                <a:cs typeface="Bebas Neue"/>
                <a:sym typeface="Bebas Neue"/>
              </a:rPr>
              <a:t>recommandations: </a:t>
            </a:r>
          </a:p>
          <a:p>
            <a:pPr algn="l">
              <a:lnSpc>
                <a:spcPts val="11439"/>
              </a:lnSpc>
            </a:pPr>
            <a:r>
              <a:rPr lang="fr-CA" sz="12999" spc="-389" noProof="0" dirty="0">
                <a:solidFill>
                  <a:srgbClr val="E8EEF1"/>
                </a:solidFill>
                <a:latin typeface="Bebas Neue"/>
                <a:ea typeface="Bebas Neue"/>
                <a:cs typeface="Bebas Neue"/>
                <a:sym typeface="Bebas Neue"/>
              </a:rPr>
              <a:t>ministères et organismes</a:t>
            </a:r>
          </a:p>
        </p:txBody>
      </p:sp>
      <p:sp>
        <p:nvSpPr>
          <p:cNvPr id="4" name="TextBox 4"/>
          <p:cNvSpPr txBox="1"/>
          <p:nvPr/>
        </p:nvSpPr>
        <p:spPr>
          <a:xfrm>
            <a:off x="1028700" y="3870330"/>
            <a:ext cx="12421584" cy="5782310"/>
          </a:xfrm>
          <a:prstGeom prst="rect">
            <a:avLst/>
          </a:prstGeom>
        </p:spPr>
        <p:txBody>
          <a:bodyPr lIns="0" tIns="0" rIns="0" bIns="0" rtlCol="0" anchor="t">
            <a:spAutoFit/>
          </a:bodyPr>
          <a:lstStyle/>
          <a:p>
            <a:pPr algn="l">
              <a:lnSpc>
                <a:spcPts val="2859"/>
              </a:lnSpc>
            </a:pPr>
            <a:r>
              <a:rPr lang="fr-CA" sz="2199" u="sng" spc="-65" noProof="0" dirty="0">
                <a:solidFill>
                  <a:srgbClr val="E8EEF1"/>
                </a:solidFill>
                <a:latin typeface="Open Sauce"/>
                <a:ea typeface="Open Sauce"/>
                <a:cs typeface="Open Sauce"/>
                <a:sym typeface="Open Sauce"/>
              </a:rPr>
              <a:t>Mise en place d’un programme interne de développement de la relève</a:t>
            </a:r>
          </a:p>
          <a:p>
            <a:pPr algn="l">
              <a:lnSpc>
                <a:spcPts val="2859"/>
              </a:lnSpc>
            </a:pPr>
            <a:endParaRPr lang="fr-CA" sz="2199" u="sng" spc="-65" noProof="0" dirty="0">
              <a:solidFill>
                <a:srgbClr val="E8EEF1"/>
              </a:solidFill>
              <a:latin typeface="Open Sauce"/>
              <a:ea typeface="Open Sauce"/>
              <a:cs typeface="Open Sauce"/>
              <a:sym typeface="Open Sauce"/>
            </a:endParaRPr>
          </a:p>
          <a:p>
            <a:pPr marL="474979" lvl="1" indent="-237490" algn="l">
              <a:lnSpc>
                <a:spcPts val="2859"/>
              </a:lnSpc>
              <a:buFont typeface="Arial"/>
              <a:buChar char="•"/>
            </a:pPr>
            <a:r>
              <a:rPr lang="fr-CA" sz="2199" spc="-65" noProof="0" dirty="0">
                <a:solidFill>
                  <a:srgbClr val="E8EEF1"/>
                </a:solidFill>
                <a:latin typeface="Open Sauce"/>
                <a:ea typeface="Open Sauce"/>
                <a:cs typeface="Open Sauce"/>
                <a:sym typeface="Open Sauce"/>
              </a:rPr>
              <a:t>Volontariat : Le gestionnaire s’inscrit volontairement au programme.</a:t>
            </a:r>
          </a:p>
          <a:p>
            <a:pPr algn="l">
              <a:lnSpc>
                <a:spcPts val="2859"/>
              </a:lnSpc>
            </a:pPr>
            <a:endParaRPr lang="fr-CA" sz="2199" spc="-65" noProof="0" dirty="0">
              <a:solidFill>
                <a:srgbClr val="E8EEF1"/>
              </a:solidFill>
              <a:latin typeface="Open Sauce"/>
              <a:ea typeface="Open Sauce"/>
              <a:cs typeface="Open Sauce"/>
              <a:sym typeface="Open Sauce"/>
            </a:endParaRPr>
          </a:p>
          <a:p>
            <a:pPr marL="474979" lvl="1" indent="-237490" algn="l">
              <a:lnSpc>
                <a:spcPts val="2859"/>
              </a:lnSpc>
              <a:buFont typeface="Arial"/>
              <a:buChar char="•"/>
            </a:pPr>
            <a:r>
              <a:rPr lang="fr-CA" sz="2199" spc="-65" noProof="0" dirty="0">
                <a:solidFill>
                  <a:srgbClr val="E8EEF1"/>
                </a:solidFill>
                <a:latin typeface="Open Sauce"/>
                <a:ea typeface="Open Sauce"/>
                <a:cs typeface="Open Sauce"/>
                <a:sym typeface="Open Sauce"/>
              </a:rPr>
              <a:t>Accompagnement : Il est jumelé à un gestionnaire expérimenté.</a:t>
            </a:r>
          </a:p>
          <a:p>
            <a:pPr algn="l">
              <a:lnSpc>
                <a:spcPts val="2859"/>
              </a:lnSpc>
            </a:pPr>
            <a:endParaRPr lang="fr-CA" sz="2199" spc="-65" noProof="0" dirty="0">
              <a:solidFill>
                <a:srgbClr val="E8EEF1"/>
              </a:solidFill>
              <a:latin typeface="Open Sauce"/>
              <a:ea typeface="Open Sauce"/>
              <a:cs typeface="Open Sauce"/>
              <a:sym typeface="Open Sauce"/>
            </a:endParaRPr>
          </a:p>
          <a:p>
            <a:pPr marL="474979" lvl="1" indent="-237490" algn="l">
              <a:lnSpc>
                <a:spcPts val="2859"/>
              </a:lnSpc>
              <a:buFont typeface="Arial"/>
              <a:buChar char="•"/>
            </a:pPr>
            <a:r>
              <a:rPr lang="fr-CA" sz="2199" spc="-65" noProof="0" dirty="0">
                <a:solidFill>
                  <a:srgbClr val="E8EEF1"/>
                </a:solidFill>
                <a:latin typeface="Open Sauce"/>
                <a:ea typeface="Open Sauce"/>
                <a:cs typeface="Open Sauce"/>
                <a:sym typeface="Open Sauce"/>
              </a:rPr>
              <a:t>Expériences terrain grâce à la participation à : </a:t>
            </a:r>
          </a:p>
          <a:p>
            <a:pPr marL="949959" lvl="2" indent="-316653" algn="l">
              <a:lnSpc>
                <a:spcPts val="2859"/>
              </a:lnSpc>
              <a:buFont typeface="Arial"/>
              <a:buChar char="⚬"/>
            </a:pPr>
            <a:r>
              <a:rPr lang="fr-CA" sz="2199" spc="-65" noProof="0" dirty="0">
                <a:solidFill>
                  <a:srgbClr val="E8EEF1"/>
                </a:solidFill>
                <a:latin typeface="Open Sauce"/>
                <a:ea typeface="Open Sauce"/>
                <a:cs typeface="Open Sauce"/>
                <a:sym typeface="Open Sauce"/>
              </a:rPr>
              <a:t>Des dossiers à composante politico-administrative.</a:t>
            </a:r>
          </a:p>
          <a:p>
            <a:pPr marL="949959" lvl="2" indent="-316653" algn="l">
              <a:lnSpc>
                <a:spcPts val="2859"/>
              </a:lnSpc>
              <a:buFont typeface="Arial"/>
              <a:buChar char="⚬"/>
            </a:pPr>
            <a:r>
              <a:rPr lang="fr-CA" sz="2199" spc="-65" noProof="0" dirty="0">
                <a:solidFill>
                  <a:srgbClr val="E8EEF1"/>
                </a:solidFill>
                <a:latin typeface="Open Sauce"/>
                <a:ea typeface="Open Sauce"/>
                <a:cs typeface="Open Sauce"/>
                <a:sym typeface="Open Sauce"/>
              </a:rPr>
              <a:t>Des rencontres avec des élus, cabinets ou sous-ministres.</a:t>
            </a:r>
          </a:p>
          <a:p>
            <a:pPr marL="949959" lvl="2" indent="-316653" algn="l">
              <a:lnSpc>
                <a:spcPts val="2859"/>
              </a:lnSpc>
              <a:buFont typeface="Arial"/>
              <a:buChar char="⚬"/>
            </a:pPr>
            <a:r>
              <a:rPr lang="fr-CA" sz="2199" spc="-65" noProof="0" dirty="0">
                <a:solidFill>
                  <a:srgbClr val="E8EEF1"/>
                </a:solidFill>
                <a:latin typeface="Open Sauce"/>
                <a:ea typeface="Open Sauce"/>
                <a:cs typeface="Open Sauce"/>
                <a:sym typeface="Open Sauce"/>
              </a:rPr>
              <a:t>Plusieurs heures d’observation ou de collaboration directe.</a:t>
            </a:r>
          </a:p>
          <a:p>
            <a:pPr algn="l">
              <a:lnSpc>
                <a:spcPts val="2859"/>
              </a:lnSpc>
            </a:pPr>
            <a:endParaRPr lang="fr-CA" sz="2199" spc="-65" noProof="0" dirty="0">
              <a:solidFill>
                <a:srgbClr val="E8EEF1"/>
              </a:solidFill>
              <a:latin typeface="Open Sauce"/>
              <a:ea typeface="Open Sauce"/>
              <a:cs typeface="Open Sauce"/>
              <a:sym typeface="Open Sauce"/>
            </a:endParaRPr>
          </a:p>
          <a:p>
            <a:pPr marL="474979" lvl="1" indent="-237490" algn="l">
              <a:lnSpc>
                <a:spcPts val="2859"/>
              </a:lnSpc>
              <a:buFont typeface="Arial"/>
              <a:buChar char="•"/>
            </a:pPr>
            <a:r>
              <a:rPr lang="fr-CA" sz="2199" spc="-65" noProof="0" dirty="0">
                <a:solidFill>
                  <a:srgbClr val="E8EEF1"/>
                </a:solidFill>
                <a:latin typeface="Open Sauce"/>
                <a:ea typeface="Open Sauce"/>
                <a:cs typeface="Open Sauce"/>
                <a:sym typeface="Open Sauce"/>
              </a:rPr>
              <a:t>Journal de bord</a:t>
            </a:r>
          </a:p>
          <a:p>
            <a:pPr algn="l">
              <a:lnSpc>
                <a:spcPts val="2859"/>
              </a:lnSpc>
            </a:pPr>
            <a:endParaRPr lang="fr-CA" sz="2199" spc="-65" noProof="0" dirty="0">
              <a:solidFill>
                <a:srgbClr val="E8EEF1"/>
              </a:solidFill>
              <a:latin typeface="Open Sauce"/>
              <a:ea typeface="Open Sauce"/>
              <a:cs typeface="Open Sauce"/>
              <a:sym typeface="Open Sauce"/>
            </a:endParaRPr>
          </a:p>
          <a:p>
            <a:pPr marL="474979" lvl="1" indent="-237490" algn="l">
              <a:lnSpc>
                <a:spcPts val="2859"/>
              </a:lnSpc>
              <a:buFont typeface="Arial"/>
              <a:buChar char="•"/>
            </a:pPr>
            <a:r>
              <a:rPr lang="fr-CA" sz="2199" spc="-65" noProof="0" dirty="0">
                <a:solidFill>
                  <a:srgbClr val="E8EEF1"/>
                </a:solidFill>
                <a:latin typeface="Open Sauce"/>
                <a:ea typeface="Open Sauce"/>
                <a:cs typeface="Open Sauce"/>
                <a:sym typeface="Open Sauce"/>
              </a:rPr>
              <a:t>Synthèse finale : Le gestionnaire accompagnateur rédige une évaluation des compétences développées.</a:t>
            </a:r>
          </a:p>
          <a:p>
            <a:pPr algn="l">
              <a:lnSpc>
                <a:spcPts val="2859"/>
              </a:lnSpc>
            </a:pPr>
            <a:endParaRPr lang="fr-CA" sz="2199" spc="-65" noProof="0" dirty="0">
              <a:solidFill>
                <a:srgbClr val="E8EEF1"/>
              </a:solidFill>
              <a:latin typeface="Open Sauce"/>
              <a:ea typeface="Open Sauce"/>
              <a:cs typeface="Open Sauce"/>
              <a:sym typeface="Open Sauc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Freeform 2"/>
          <p:cNvSpPr/>
          <p:nvPr/>
        </p:nvSpPr>
        <p:spPr>
          <a:xfrm>
            <a:off x="13450284" y="5497063"/>
            <a:ext cx="4308151" cy="4308151"/>
          </a:xfrm>
          <a:custGeom>
            <a:avLst/>
            <a:gdLst/>
            <a:ahLst/>
            <a:cxnLst/>
            <a:rect l="l" t="t" r="r" b="b"/>
            <a:pathLst>
              <a:path w="4308151" h="4308151">
                <a:moveTo>
                  <a:pt x="0" y="0"/>
                </a:moveTo>
                <a:lnTo>
                  <a:pt x="4308151" y="0"/>
                </a:lnTo>
                <a:lnTo>
                  <a:pt x="4308151" y="4308151"/>
                </a:lnTo>
                <a:lnTo>
                  <a:pt x="0" y="4308151"/>
                </a:lnTo>
                <a:lnTo>
                  <a:pt x="0" y="0"/>
                </a:lnTo>
                <a:close/>
              </a:path>
            </a:pathLst>
          </a:custGeom>
          <a:blipFill>
            <a:blip r:embed="rId2"/>
            <a:stretch>
              <a:fillRect/>
            </a:stretch>
          </a:blipFill>
        </p:spPr>
        <p:txBody>
          <a:bodyPr/>
          <a:lstStyle/>
          <a:p>
            <a:endParaRPr lang="fr-CA" noProof="0" dirty="0"/>
          </a:p>
        </p:txBody>
      </p:sp>
      <p:sp>
        <p:nvSpPr>
          <p:cNvPr id="3" name="TextBox 3"/>
          <p:cNvSpPr txBox="1"/>
          <p:nvPr/>
        </p:nvSpPr>
        <p:spPr>
          <a:xfrm>
            <a:off x="1028700" y="711894"/>
            <a:ext cx="16936694" cy="3033394"/>
          </a:xfrm>
          <a:prstGeom prst="rect">
            <a:avLst/>
          </a:prstGeom>
        </p:spPr>
        <p:txBody>
          <a:bodyPr lIns="0" tIns="0" rIns="0" bIns="0" rtlCol="0" anchor="t">
            <a:spAutoFit/>
          </a:bodyPr>
          <a:lstStyle/>
          <a:p>
            <a:pPr algn="l">
              <a:lnSpc>
                <a:spcPts val="11439"/>
              </a:lnSpc>
            </a:pPr>
            <a:r>
              <a:rPr lang="fr-CA" sz="10800" spc="-389" noProof="0" dirty="0">
                <a:solidFill>
                  <a:srgbClr val="E8EEF1"/>
                </a:solidFill>
                <a:latin typeface="Bebas Neue"/>
                <a:ea typeface="Bebas Neue"/>
                <a:cs typeface="Bebas Neue"/>
                <a:sym typeface="Bebas Neue"/>
              </a:rPr>
              <a:t>recommandations: </a:t>
            </a:r>
          </a:p>
          <a:p>
            <a:pPr algn="l">
              <a:lnSpc>
                <a:spcPts val="11439"/>
              </a:lnSpc>
            </a:pPr>
            <a:r>
              <a:rPr lang="fr-CA" sz="10800" spc="-389" noProof="0" dirty="0">
                <a:solidFill>
                  <a:srgbClr val="E8EEF1"/>
                </a:solidFill>
                <a:latin typeface="Bebas Neue"/>
                <a:ea typeface="Bebas Neue"/>
                <a:cs typeface="Bebas Neue"/>
                <a:sym typeface="Bebas Neue"/>
              </a:rPr>
              <a:t>candidats aux emplois supérieurs</a:t>
            </a:r>
          </a:p>
        </p:txBody>
      </p:sp>
      <p:sp>
        <p:nvSpPr>
          <p:cNvPr id="4" name="TextBox 4"/>
          <p:cNvSpPr txBox="1"/>
          <p:nvPr/>
        </p:nvSpPr>
        <p:spPr>
          <a:xfrm>
            <a:off x="1028700" y="4447799"/>
            <a:ext cx="12421584" cy="3696781"/>
          </a:xfrm>
          <a:prstGeom prst="rect">
            <a:avLst/>
          </a:prstGeom>
        </p:spPr>
        <p:txBody>
          <a:bodyPr lIns="0" tIns="0" rIns="0" bIns="0" rtlCol="0" anchor="t">
            <a:spAutoFit/>
          </a:bodyPr>
          <a:lstStyle/>
          <a:p>
            <a:pPr algn="l">
              <a:lnSpc>
                <a:spcPts val="2859"/>
              </a:lnSpc>
            </a:pPr>
            <a:r>
              <a:rPr lang="fr-CA" sz="2400" spc="-65" noProof="0" dirty="0">
                <a:solidFill>
                  <a:srgbClr val="E8EEF1"/>
                </a:solidFill>
                <a:latin typeface="Open Sauce"/>
                <a:ea typeface="Open Sauce"/>
                <a:cs typeface="Open Sauce"/>
                <a:sym typeface="Open Sauce"/>
              </a:rPr>
              <a:t>Attester que le candidat a complété le programme de développement de la relève.</a:t>
            </a:r>
          </a:p>
          <a:p>
            <a:pPr algn="l">
              <a:lnSpc>
                <a:spcPts val="2859"/>
              </a:lnSpc>
            </a:pPr>
            <a:endParaRPr lang="fr-CA" sz="2400" spc="-65" noProof="0" dirty="0">
              <a:solidFill>
                <a:srgbClr val="E8EEF1"/>
              </a:solidFill>
              <a:latin typeface="Open Sauce"/>
              <a:ea typeface="Open Sauce"/>
              <a:cs typeface="Open Sauce"/>
              <a:sym typeface="Open Sauce"/>
            </a:endParaRPr>
          </a:p>
          <a:p>
            <a:pPr algn="l">
              <a:lnSpc>
                <a:spcPts val="2859"/>
              </a:lnSpc>
            </a:pPr>
            <a:r>
              <a:rPr lang="fr-CA" sz="2400" spc="-65" noProof="0" dirty="0">
                <a:solidFill>
                  <a:srgbClr val="E8EEF1"/>
                </a:solidFill>
                <a:latin typeface="Open Sauce"/>
                <a:ea typeface="Open Sauce"/>
                <a:cs typeface="Open Sauce"/>
                <a:sym typeface="Open Sauce"/>
              </a:rPr>
              <a:t>Démontrer que le candidat a été exposé à l’environnement politico-administratif pendant un nombre d’heures significatif.</a:t>
            </a:r>
          </a:p>
          <a:p>
            <a:pPr algn="l">
              <a:lnSpc>
                <a:spcPts val="2859"/>
              </a:lnSpc>
            </a:pPr>
            <a:endParaRPr lang="fr-CA" sz="2400" spc="-65" noProof="0" dirty="0">
              <a:solidFill>
                <a:srgbClr val="E8EEF1"/>
              </a:solidFill>
              <a:latin typeface="Open Sauce"/>
              <a:ea typeface="Open Sauce"/>
              <a:cs typeface="Open Sauce"/>
              <a:sym typeface="Open Sauce"/>
            </a:endParaRPr>
          </a:p>
          <a:p>
            <a:pPr algn="l">
              <a:lnSpc>
                <a:spcPts val="2859"/>
              </a:lnSpc>
            </a:pPr>
            <a:r>
              <a:rPr lang="fr-CA" sz="2400" spc="-65" noProof="0" dirty="0">
                <a:solidFill>
                  <a:srgbClr val="E8EEF1"/>
                </a:solidFill>
                <a:latin typeface="Open Sauce"/>
                <a:ea typeface="Open Sauce"/>
                <a:cs typeface="Open Sauce"/>
                <a:sym typeface="Open Sauce"/>
              </a:rPr>
              <a:t>Décrire les qualités observées, les compétences relationnelles développées, et les situations vécues qui justifient la recommandation.</a:t>
            </a:r>
          </a:p>
          <a:p>
            <a:pPr algn="l">
              <a:lnSpc>
                <a:spcPts val="2859"/>
              </a:lnSpc>
            </a:pPr>
            <a:endParaRPr lang="fr-CA" sz="2400" spc="-65" noProof="0" dirty="0">
              <a:solidFill>
                <a:srgbClr val="E8EEF1"/>
              </a:solidFill>
              <a:latin typeface="Open Sauce"/>
              <a:ea typeface="Open Sauce"/>
              <a:cs typeface="Open Sauce"/>
              <a:sym typeface="Open Sauce"/>
            </a:endParaRPr>
          </a:p>
          <a:p>
            <a:pPr algn="l">
              <a:lnSpc>
                <a:spcPts val="2859"/>
              </a:lnSpc>
            </a:pPr>
            <a:r>
              <a:rPr lang="fr-CA" sz="2400" spc="-65" noProof="0" dirty="0">
                <a:solidFill>
                  <a:srgbClr val="E8EEF1"/>
                </a:solidFill>
                <a:latin typeface="Open Sauce"/>
                <a:ea typeface="Open Sauce"/>
                <a:cs typeface="Open Sauce"/>
                <a:sym typeface="Open Sauce"/>
              </a:rPr>
              <a:t>S’appuyer sur le journal de bord du candidat comme outil de traçabilité et de réflexion.</a:t>
            </a:r>
          </a:p>
          <a:p>
            <a:pPr algn="l">
              <a:lnSpc>
                <a:spcPts val="2859"/>
              </a:lnSpc>
            </a:pPr>
            <a:endParaRPr lang="fr-CA" sz="2400" spc="-65" noProof="0" dirty="0">
              <a:solidFill>
                <a:srgbClr val="E8EEF1"/>
              </a:solidFill>
              <a:latin typeface="Open Sauce"/>
              <a:ea typeface="Open Sauce"/>
              <a:cs typeface="Open Sauce"/>
              <a:sym typeface="Open Sau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Freeform 2"/>
          <p:cNvSpPr/>
          <p:nvPr/>
        </p:nvSpPr>
        <p:spPr>
          <a:xfrm>
            <a:off x="16689314" y="1167570"/>
            <a:ext cx="321564" cy="321564"/>
          </a:xfrm>
          <a:custGeom>
            <a:avLst/>
            <a:gdLst/>
            <a:ahLst/>
            <a:cxnLst/>
            <a:rect l="l" t="t" r="r" b="b"/>
            <a:pathLst>
              <a:path w="321564" h="321564">
                <a:moveTo>
                  <a:pt x="0" y="0"/>
                </a:moveTo>
                <a:lnTo>
                  <a:pt x="321564" y="0"/>
                </a:lnTo>
                <a:lnTo>
                  <a:pt x="321564" y="321563"/>
                </a:lnTo>
                <a:lnTo>
                  <a:pt x="0" y="321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noProof="0" dirty="0"/>
          </a:p>
        </p:txBody>
      </p:sp>
      <p:sp>
        <p:nvSpPr>
          <p:cNvPr id="3" name="Freeform 3"/>
          <p:cNvSpPr/>
          <p:nvPr/>
        </p:nvSpPr>
        <p:spPr>
          <a:xfrm>
            <a:off x="1026800" y="5655310"/>
            <a:ext cx="2336158" cy="2961848"/>
          </a:xfrm>
          <a:custGeom>
            <a:avLst/>
            <a:gdLst/>
            <a:ahLst/>
            <a:cxnLst/>
            <a:rect l="l" t="t" r="r" b="b"/>
            <a:pathLst>
              <a:path w="2336158" h="2961848">
                <a:moveTo>
                  <a:pt x="0" y="0"/>
                </a:moveTo>
                <a:lnTo>
                  <a:pt x="2336158" y="0"/>
                </a:lnTo>
                <a:lnTo>
                  <a:pt x="2336158" y="2961848"/>
                </a:lnTo>
                <a:lnTo>
                  <a:pt x="0" y="2961848"/>
                </a:lnTo>
                <a:lnTo>
                  <a:pt x="0" y="0"/>
                </a:lnTo>
                <a:close/>
              </a:path>
            </a:pathLst>
          </a:custGeom>
          <a:blipFill>
            <a:blip r:embed="rId4"/>
            <a:stretch>
              <a:fillRect/>
            </a:stretch>
          </a:blipFill>
        </p:spPr>
        <p:txBody>
          <a:bodyPr/>
          <a:lstStyle/>
          <a:p>
            <a:endParaRPr lang="fr-CA" noProof="0" dirty="0"/>
          </a:p>
        </p:txBody>
      </p:sp>
      <p:sp>
        <p:nvSpPr>
          <p:cNvPr id="4" name="Freeform 4"/>
          <p:cNvSpPr/>
          <p:nvPr/>
        </p:nvSpPr>
        <p:spPr>
          <a:xfrm>
            <a:off x="4324983" y="5658803"/>
            <a:ext cx="2305305" cy="2961848"/>
          </a:xfrm>
          <a:custGeom>
            <a:avLst/>
            <a:gdLst/>
            <a:ahLst/>
            <a:cxnLst/>
            <a:rect l="l" t="t" r="r" b="b"/>
            <a:pathLst>
              <a:path w="2305305" h="2961848">
                <a:moveTo>
                  <a:pt x="0" y="0"/>
                </a:moveTo>
                <a:lnTo>
                  <a:pt x="2305305" y="0"/>
                </a:lnTo>
                <a:lnTo>
                  <a:pt x="2305305" y="2961849"/>
                </a:lnTo>
                <a:lnTo>
                  <a:pt x="0" y="2961849"/>
                </a:lnTo>
                <a:lnTo>
                  <a:pt x="0" y="0"/>
                </a:lnTo>
                <a:close/>
              </a:path>
            </a:pathLst>
          </a:custGeom>
          <a:blipFill>
            <a:blip r:embed="rId5"/>
            <a:stretch>
              <a:fillRect/>
            </a:stretch>
          </a:blipFill>
        </p:spPr>
        <p:txBody>
          <a:bodyPr/>
          <a:lstStyle/>
          <a:p>
            <a:endParaRPr lang="fr-CA" noProof="0" dirty="0"/>
          </a:p>
        </p:txBody>
      </p:sp>
      <p:sp>
        <p:nvSpPr>
          <p:cNvPr id="5" name="Freeform 5"/>
          <p:cNvSpPr/>
          <p:nvPr/>
        </p:nvSpPr>
        <p:spPr>
          <a:xfrm>
            <a:off x="10993889" y="5728267"/>
            <a:ext cx="2384030" cy="2916998"/>
          </a:xfrm>
          <a:custGeom>
            <a:avLst/>
            <a:gdLst/>
            <a:ahLst/>
            <a:cxnLst/>
            <a:rect l="l" t="t" r="r" b="b"/>
            <a:pathLst>
              <a:path w="2384030" h="2916998">
                <a:moveTo>
                  <a:pt x="0" y="0"/>
                </a:moveTo>
                <a:lnTo>
                  <a:pt x="2384030" y="0"/>
                </a:lnTo>
                <a:lnTo>
                  <a:pt x="2384030" y="2916998"/>
                </a:lnTo>
                <a:lnTo>
                  <a:pt x="0" y="2916998"/>
                </a:lnTo>
                <a:lnTo>
                  <a:pt x="0" y="0"/>
                </a:lnTo>
                <a:close/>
              </a:path>
            </a:pathLst>
          </a:custGeom>
          <a:blipFill>
            <a:blip r:embed="rId6"/>
            <a:stretch>
              <a:fillRect/>
            </a:stretch>
          </a:blipFill>
        </p:spPr>
        <p:txBody>
          <a:bodyPr/>
          <a:lstStyle/>
          <a:p>
            <a:endParaRPr lang="fr-CA" noProof="0" dirty="0"/>
          </a:p>
        </p:txBody>
      </p:sp>
      <p:sp>
        <p:nvSpPr>
          <p:cNvPr id="6" name="Freeform 6"/>
          <p:cNvSpPr/>
          <p:nvPr/>
        </p:nvSpPr>
        <p:spPr>
          <a:xfrm>
            <a:off x="14339944" y="5677735"/>
            <a:ext cx="2384622" cy="2967530"/>
          </a:xfrm>
          <a:custGeom>
            <a:avLst/>
            <a:gdLst/>
            <a:ahLst/>
            <a:cxnLst/>
            <a:rect l="l" t="t" r="r" b="b"/>
            <a:pathLst>
              <a:path w="2384622" h="2967530">
                <a:moveTo>
                  <a:pt x="0" y="0"/>
                </a:moveTo>
                <a:lnTo>
                  <a:pt x="2384622" y="0"/>
                </a:lnTo>
                <a:lnTo>
                  <a:pt x="2384622" y="2967530"/>
                </a:lnTo>
                <a:lnTo>
                  <a:pt x="0" y="2967530"/>
                </a:lnTo>
                <a:lnTo>
                  <a:pt x="0" y="0"/>
                </a:lnTo>
                <a:close/>
              </a:path>
            </a:pathLst>
          </a:custGeom>
          <a:blipFill>
            <a:blip r:embed="rId7"/>
            <a:stretch>
              <a:fillRect/>
            </a:stretch>
          </a:blipFill>
        </p:spPr>
        <p:txBody>
          <a:bodyPr/>
          <a:lstStyle/>
          <a:p>
            <a:endParaRPr lang="fr-CA" noProof="0" dirty="0"/>
          </a:p>
        </p:txBody>
      </p:sp>
      <p:sp>
        <p:nvSpPr>
          <p:cNvPr id="7" name="Freeform 7"/>
          <p:cNvSpPr/>
          <p:nvPr/>
        </p:nvSpPr>
        <p:spPr>
          <a:xfrm>
            <a:off x="7592313" y="5694195"/>
            <a:ext cx="2439551" cy="2951069"/>
          </a:xfrm>
          <a:custGeom>
            <a:avLst/>
            <a:gdLst/>
            <a:ahLst/>
            <a:cxnLst/>
            <a:rect l="l" t="t" r="r" b="b"/>
            <a:pathLst>
              <a:path w="2439551" h="2951069">
                <a:moveTo>
                  <a:pt x="0" y="0"/>
                </a:moveTo>
                <a:lnTo>
                  <a:pt x="2439551" y="0"/>
                </a:lnTo>
                <a:lnTo>
                  <a:pt x="2439551" y="2951070"/>
                </a:lnTo>
                <a:lnTo>
                  <a:pt x="0" y="2951070"/>
                </a:lnTo>
                <a:lnTo>
                  <a:pt x="0" y="0"/>
                </a:lnTo>
                <a:close/>
              </a:path>
            </a:pathLst>
          </a:custGeom>
          <a:blipFill>
            <a:blip r:embed="rId8"/>
            <a:stretch>
              <a:fillRect/>
            </a:stretch>
          </a:blipFill>
        </p:spPr>
        <p:txBody>
          <a:bodyPr/>
          <a:lstStyle/>
          <a:p>
            <a:endParaRPr lang="fr-CA" noProof="0" dirty="0"/>
          </a:p>
        </p:txBody>
      </p:sp>
      <p:sp>
        <p:nvSpPr>
          <p:cNvPr id="8" name="TextBox 8"/>
          <p:cNvSpPr txBox="1"/>
          <p:nvPr/>
        </p:nvSpPr>
        <p:spPr>
          <a:xfrm>
            <a:off x="1028700" y="1123975"/>
            <a:ext cx="7384474" cy="1598148"/>
          </a:xfrm>
          <a:prstGeom prst="rect">
            <a:avLst/>
          </a:prstGeom>
        </p:spPr>
        <p:txBody>
          <a:bodyPr lIns="0" tIns="0" rIns="0" bIns="0" rtlCol="0" anchor="t">
            <a:spAutoFit/>
          </a:bodyPr>
          <a:lstStyle/>
          <a:p>
            <a:pPr algn="l">
              <a:lnSpc>
                <a:spcPts val="11429"/>
              </a:lnSpc>
            </a:pPr>
            <a:r>
              <a:rPr lang="fr-CA" sz="12988" spc="-389" noProof="0" dirty="0">
                <a:solidFill>
                  <a:srgbClr val="E8EEF1"/>
                </a:solidFill>
                <a:latin typeface="Bebas Neue"/>
                <a:ea typeface="Bebas Neue"/>
                <a:cs typeface="Bebas Neue"/>
                <a:sym typeface="Bebas Neue"/>
              </a:rPr>
              <a:t>ouverture</a:t>
            </a:r>
          </a:p>
        </p:txBody>
      </p:sp>
      <p:sp>
        <p:nvSpPr>
          <p:cNvPr id="9" name="TextBox 9"/>
          <p:cNvSpPr txBox="1"/>
          <p:nvPr/>
        </p:nvSpPr>
        <p:spPr>
          <a:xfrm>
            <a:off x="15227521" y="1172459"/>
            <a:ext cx="1394619" cy="273685"/>
          </a:xfrm>
          <a:prstGeom prst="rect">
            <a:avLst/>
          </a:prstGeom>
        </p:spPr>
        <p:txBody>
          <a:bodyPr lIns="0" tIns="0" rIns="0" bIns="0" rtlCol="0" anchor="t">
            <a:spAutoFit/>
          </a:bodyPr>
          <a:lstStyle/>
          <a:p>
            <a:pPr algn="l">
              <a:lnSpc>
                <a:spcPts val="2239"/>
              </a:lnSpc>
              <a:spcBef>
                <a:spcPct val="0"/>
              </a:spcBef>
            </a:pPr>
            <a:r>
              <a:rPr lang="fr-CA" sz="1599" spc="-47" noProof="0" dirty="0">
                <a:solidFill>
                  <a:srgbClr val="1E3D58"/>
                </a:solidFill>
                <a:latin typeface="Open Sauce"/>
                <a:ea typeface="Open Sauce"/>
                <a:cs typeface="Open Sauce"/>
                <a:sym typeface="Open Sauce"/>
              </a:rPr>
              <a:t>Salford &amp; Co.</a:t>
            </a:r>
          </a:p>
        </p:txBody>
      </p:sp>
      <p:sp>
        <p:nvSpPr>
          <p:cNvPr id="10" name="TextBox 10"/>
          <p:cNvSpPr txBox="1"/>
          <p:nvPr/>
        </p:nvSpPr>
        <p:spPr>
          <a:xfrm>
            <a:off x="1028700" y="2712598"/>
            <a:ext cx="15660614" cy="2548255"/>
          </a:xfrm>
          <a:prstGeom prst="rect">
            <a:avLst/>
          </a:prstGeom>
        </p:spPr>
        <p:txBody>
          <a:bodyPr lIns="0" tIns="0" rIns="0" bIns="0" rtlCol="0" anchor="t">
            <a:spAutoFit/>
          </a:bodyPr>
          <a:lstStyle/>
          <a:p>
            <a:pPr algn="l">
              <a:lnSpc>
                <a:spcPts val="3380"/>
              </a:lnSpc>
            </a:pPr>
            <a:r>
              <a:rPr lang="fr-CA" sz="2600" spc="-78" noProof="0" dirty="0">
                <a:solidFill>
                  <a:srgbClr val="E8EEF1"/>
                </a:solidFill>
                <a:latin typeface="Open Sauce"/>
                <a:ea typeface="Open Sauce"/>
                <a:cs typeface="Open Sauce"/>
                <a:sym typeface="Open Sauce"/>
              </a:rPr>
              <a:t>Plusieurs gestionnaires sont exposés aux réalités de l’interface politico-administrative. Nous nous adressons à eux aujourd’hui, et à toute personne intéressée, afin de mettre en lumière les apprentissages informels et les expériences terrain qui contribuent à développer leur posture, leur jugement et leur capacité à collaborer efficacement avec la sphère politique.</a:t>
            </a:r>
          </a:p>
          <a:p>
            <a:pPr algn="l">
              <a:lnSpc>
                <a:spcPts val="3380"/>
              </a:lnSpc>
            </a:pPr>
            <a:endParaRPr lang="fr-CA" sz="2600" spc="-78" noProof="0" dirty="0">
              <a:solidFill>
                <a:srgbClr val="E8EEF1"/>
              </a:solidFill>
              <a:latin typeface="Open Sauce"/>
              <a:ea typeface="Open Sauce"/>
              <a:cs typeface="Open Sauce"/>
              <a:sym typeface="Open Sauce"/>
            </a:endParaRPr>
          </a:p>
          <a:p>
            <a:pPr algn="l">
              <a:lnSpc>
                <a:spcPts val="3380"/>
              </a:lnSpc>
            </a:pPr>
            <a:endParaRPr lang="fr-CA" sz="2600" spc="-78" noProof="0" dirty="0">
              <a:solidFill>
                <a:srgbClr val="E8EEF1"/>
              </a:solidFill>
              <a:latin typeface="Open Sauce"/>
              <a:ea typeface="Open Sauce"/>
              <a:cs typeface="Open Sauce"/>
              <a:sym typeface="Open Sauce"/>
            </a:endParaRPr>
          </a:p>
        </p:txBody>
      </p:sp>
      <p:sp>
        <p:nvSpPr>
          <p:cNvPr id="11" name="TextBox 11"/>
          <p:cNvSpPr txBox="1"/>
          <p:nvPr/>
        </p:nvSpPr>
        <p:spPr>
          <a:xfrm>
            <a:off x="1026800" y="8796020"/>
            <a:ext cx="2336158" cy="1200785"/>
          </a:xfrm>
          <a:prstGeom prst="rect">
            <a:avLst/>
          </a:prstGeom>
        </p:spPr>
        <p:txBody>
          <a:bodyPr lIns="0" tIns="0" rIns="0" bIns="0" rtlCol="0" anchor="t">
            <a:spAutoFit/>
          </a:bodyPr>
          <a:lstStyle/>
          <a:p>
            <a:pPr algn="ctr">
              <a:lnSpc>
                <a:spcPts val="3640"/>
              </a:lnSpc>
              <a:spcBef>
                <a:spcPct val="0"/>
              </a:spcBef>
            </a:pPr>
            <a:r>
              <a:rPr lang="fr-CA" sz="2600" spc="-78" noProof="0" dirty="0">
                <a:solidFill>
                  <a:srgbClr val="FFFFFF"/>
                </a:solidFill>
                <a:latin typeface="Open Sauce"/>
                <a:ea typeface="Open Sauce"/>
                <a:cs typeface="Open Sauce"/>
                <a:sym typeface="Open Sauce"/>
              </a:rPr>
              <a:t>Nancy Bernard</a:t>
            </a:r>
          </a:p>
          <a:p>
            <a:pPr algn="ctr">
              <a:lnSpc>
                <a:spcPts val="2520"/>
              </a:lnSpc>
              <a:spcBef>
                <a:spcPct val="0"/>
              </a:spcBef>
            </a:pPr>
            <a:r>
              <a:rPr lang="fr-CA" sz="1800" spc="-54" noProof="0" dirty="0">
                <a:solidFill>
                  <a:srgbClr val="FFFFFF"/>
                </a:solidFill>
                <a:latin typeface="Open Sauce"/>
                <a:ea typeface="Open Sauce"/>
                <a:cs typeface="Open Sauce"/>
                <a:sym typeface="Open Sauce"/>
              </a:rPr>
              <a:t>(Santé Québec)</a:t>
            </a:r>
          </a:p>
          <a:p>
            <a:pPr algn="ctr">
              <a:lnSpc>
                <a:spcPts val="3640"/>
              </a:lnSpc>
              <a:spcBef>
                <a:spcPct val="0"/>
              </a:spcBef>
            </a:pPr>
            <a:endParaRPr lang="fr-CA" sz="1800" spc="-54" noProof="0" dirty="0">
              <a:solidFill>
                <a:srgbClr val="FFFFFF"/>
              </a:solidFill>
              <a:latin typeface="Open Sauce"/>
              <a:ea typeface="Open Sauce"/>
              <a:cs typeface="Open Sauce"/>
              <a:sym typeface="Open Sauce"/>
            </a:endParaRPr>
          </a:p>
        </p:txBody>
      </p:sp>
      <p:sp>
        <p:nvSpPr>
          <p:cNvPr id="12" name="TextBox 12"/>
          <p:cNvSpPr txBox="1"/>
          <p:nvPr/>
        </p:nvSpPr>
        <p:spPr>
          <a:xfrm>
            <a:off x="4038893" y="8796020"/>
            <a:ext cx="2877485" cy="753745"/>
          </a:xfrm>
          <a:prstGeom prst="rect">
            <a:avLst/>
          </a:prstGeom>
        </p:spPr>
        <p:txBody>
          <a:bodyPr lIns="0" tIns="0" rIns="0" bIns="0" rtlCol="0" anchor="t">
            <a:spAutoFit/>
          </a:bodyPr>
          <a:lstStyle/>
          <a:p>
            <a:pPr algn="ctr">
              <a:lnSpc>
                <a:spcPts val="3640"/>
              </a:lnSpc>
              <a:spcBef>
                <a:spcPct val="0"/>
              </a:spcBef>
            </a:pPr>
            <a:r>
              <a:rPr lang="fr-CA" sz="2600" spc="-78" noProof="0" dirty="0">
                <a:solidFill>
                  <a:srgbClr val="FFFFFF"/>
                </a:solidFill>
                <a:latin typeface="Open Sauce"/>
                <a:ea typeface="Open Sauce"/>
                <a:cs typeface="Open Sauce"/>
                <a:sym typeface="Open Sauce"/>
              </a:rPr>
              <a:t>Jean-Michel Carrier</a:t>
            </a:r>
          </a:p>
          <a:p>
            <a:pPr algn="ctr">
              <a:lnSpc>
                <a:spcPts val="2520"/>
              </a:lnSpc>
              <a:spcBef>
                <a:spcPct val="0"/>
              </a:spcBef>
            </a:pPr>
            <a:r>
              <a:rPr lang="fr-CA" sz="1800" spc="-53" noProof="0" dirty="0">
                <a:solidFill>
                  <a:srgbClr val="FFFFFF"/>
                </a:solidFill>
                <a:latin typeface="Open Sauce"/>
                <a:ea typeface="Open Sauce"/>
                <a:cs typeface="Open Sauce"/>
                <a:sym typeface="Open Sauce"/>
              </a:rPr>
              <a:t>(Finances)</a:t>
            </a:r>
          </a:p>
        </p:txBody>
      </p:sp>
      <p:sp>
        <p:nvSpPr>
          <p:cNvPr id="13" name="TextBox 13"/>
          <p:cNvSpPr txBox="1"/>
          <p:nvPr/>
        </p:nvSpPr>
        <p:spPr>
          <a:xfrm>
            <a:off x="10786931" y="8796020"/>
            <a:ext cx="2797947" cy="1200785"/>
          </a:xfrm>
          <a:prstGeom prst="rect">
            <a:avLst/>
          </a:prstGeom>
        </p:spPr>
        <p:txBody>
          <a:bodyPr lIns="0" tIns="0" rIns="0" bIns="0" rtlCol="0" anchor="t">
            <a:spAutoFit/>
          </a:bodyPr>
          <a:lstStyle/>
          <a:p>
            <a:pPr algn="ctr">
              <a:lnSpc>
                <a:spcPts val="3640"/>
              </a:lnSpc>
              <a:spcBef>
                <a:spcPct val="0"/>
              </a:spcBef>
            </a:pPr>
            <a:r>
              <a:rPr lang="fr-CA" sz="2600" spc="-78" noProof="0" dirty="0">
                <a:solidFill>
                  <a:srgbClr val="FFFFFF"/>
                </a:solidFill>
                <a:latin typeface="Open Sauce"/>
                <a:ea typeface="Open Sauce"/>
                <a:cs typeface="Open Sauce"/>
                <a:sym typeface="Open Sauce"/>
              </a:rPr>
              <a:t>Karine Plamondon</a:t>
            </a:r>
          </a:p>
          <a:p>
            <a:pPr algn="ctr">
              <a:lnSpc>
                <a:spcPts val="2520"/>
              </a:lnSpc>
              <a:spcBef>
                <a:spcPct val="0"/>
              </a:spcBef>
            </a:pPr>
            <a:r>
              <a:rPr lang="fr-CA" sz="1800" spc="-53" noProof="0" dirty="0">
                <a:solidFill>
                  <a:srgbClr val="FFFFFF"/>
                </a:solidFill>
                <a:latin typeface="Open Sauce"/>
                <a:ea typeface="Open Sauce"/>
                <a:cs typeface="Open Sauce"/>
                <a:sym typeface="Open Sauce"/>
              </a:rPr>
              <a:t>(Économie)</a:t>
            </a:r>
          </a:p>
          <a:p>
            <a:pPr algn="ctr">
              <a:lnSpc>
                <a:spcPts val="3640"/>
              </a:lnSpc>
              <a:spcBef>
                <a:spcPct val="0"/>
              </a:spcBef>
            </a:pPr>
            <a:endParaRPr lang="fr-CA" sz="1800" spc="-53" noProof="0" dirty="0">
              <a:solidFill>
                <a:srgbClr val="FFFFFF"/>
              </a:solidFill>
              <a:latin typeface="Open Sauce"/>
              <a:ea typeface="Open Sauce"/>
              <a:cs typeface="Open Sauce"/>
              <a:sym typeface="Open Sauce"/>
            </a:endParaRPr>
          </a:p>
        </p:txBody>
      </p:sp>
      <p:sp>
        <p:nvSpPr>
          <p:cNvPr id="14" name="TextBox 14"/>
          <p:cNvSpPr txBox="1"/>
          <p:nvPr/>
        </p:nvSpPr>
        <p:spPr>
          <a:xfrm>
            <a:off x="14277179" y="8796020"/>
            <a:ext cx="2510152" cy="753745"/>
          </a:xfrm>
          <a:prstGeom prst="rect">
            <a:avLst/>
          </a:prstGeom>
        </p:spPr>
        <p:txBody>
          <a:bodyPr lIns="0" tIns="0" rIns="0" bIns="0" rtlCol="0" anchor="t">
            <a:spAutoFit/>
          </a:bodyPr>
          <a:lstStyle/>
          <a:p>
            <a:pPr algn="ctr">
              <a:lnSpc>
                <a:spcPts val="3640"/>
              </a:lnSpc>
              <a:spcBef>
                <a:spcPct val="0"/>
              </a:spcBef>
            </a:pPr>
            <a:r>
              <a:rPr lang="fr-CA" sz="2600" spc="-78" noProof="0" dirty="0">
                <a:solidFill>
                  <a:srgbClr val="FFFFFF"/>
                </a:solidFill>
                <a:latin typeface="Open Sauce"/>
                <a:ea typeface="Open Sauce"/>
                <a:cs typeface="Open Sauce"/>
                <a:sym typeface="Open Sauce"/>
              </a:rPr>
              <a:t>Martin Quirion</a:t>
            </a:r>
          </a:p>
          <a:p>
            <a:pPr algn="ctr">
              <a:lnSpc>
                <a:spcPts val="2520"/>
              </a:lnSpc>
              <a:spcBef>
                <a:spcPct val="0"/>
              </a:spcBef>
            </a:pPr>
            <a:r>
              <a:rPr lang="fr-CA" sz="1800" spc="-53" noProof="0" dirty="0">
                <a:solidFill>
                  <a:srgbClr val="FFFFFF"/>
                </a:solidFill>
                <a:latin typeface="Open Sauce"/>
                <a:ea typeface="Open Sauce"/>
                <a:cs typeface="Open Sauce"/>
                <a:sym typeface="Open Sauce"/>
              </a:rPr>
              <a:t>(Éducation)</a:t>
            </a:r>
          </a:p>
        </p:txBody>
      </p:sp>
      <p:sp>
        <p:nvSpPr>
          <p:cNvPr id="15" name="TextBox 15"/>
          <p:cNvSpPr txBox="1"/>
          <p:nvPr/>
        </p:nvSpPr>
        <p:spPr>
          <a:xfrm>
            <a:off x="7592313" y="8796020"/>
            <a:ext cx="2439551" cy="1200785"/>
          </a:xfrm>
          <a:prstGeom prst="rect">
            <a:avLst/>
          </a:prstGeom>
        </p:spPr>
        <p:txBody>
          <a:bodyPr lIns="0" tIns="0" rIns="0" bIns="0" rtlCol="0" anchor="t">
            <a:spAutoFit/>
          </a:bodyPr>
          <a:lstStyle/>
          <a:p>
            <a:pPr algn="ctr">
              <a:lnSpc>
                <a:spcPts val="3640"/>
              </a:lnSpc>
              <a:spcBef>
                <a:spcPct val="0"/>
              </a:spcBef>
            </a:pPr>
            <a:r>
              <a:rPr lang="fr-CA" sz="2600" spc="-78" noProof="0" dirty="0">
                <a:solidFill>
                  <a:srgbClr val="FFFFFF"/>
                </a:solidFill>
                <a:latin typeface="Open Sauce"/>
                <a:ea typeface="Open Sauce"/>
                <a:cs typeface="Open Sauce"/>
                <a:sym typeface="Open Sauce"/>
              </a:rPr>
              <a:t>Mathew Lagacé</a:t>
            </a:r>
          </a:p>
          <a:p>
            <a:pPr algn="ctr">
              <a:lnSpc>
                <a:spcPts val="2520"/>
              </a:lnSpc>
              <a:spcBef>
                <a:spcPct val="0"/>
              </a:spcBef>
            </a:pPr>
            <a:r>
              <a:rPr lang="fr-CA" sz="1800" spc="-53" noProof="0" dirty="0">
                <a:solidFill>
                  <a:srgbClr val="FFFFFF"/>
                </a:solidFill>
                <a:latin typeface="Open Sauce"/>
                <a:ea typeface="Open Sauce"/>
                <a:cs typeface="Open Sauce"/>
                <a:sym typeface="Open Sauce"/>
              </a:rPr>
              <a:t>(Assemblée nationale)</a:t>
            </a:r>
          </a:p>
          <a:p>
            <a:pPr algn="ctr">
              <a:lnSpc>
                <a:spcPts val="3640"/>
              </a:lnSpc>
              <a:spcBef>
                <a:spcPct val="0"/>
              </a:spcBef>
            </a:pPr>
            <a:endParaRPr lang="fr-CA" sz="1800" spc="-53" noProof="0" dirty="0">
              <a:solidFill>
                <a:srgbClr val="FFFFFF"/>
              </a:solidFill>
              <a:latin typeface="Open Sauce"/>
              <a:ea typeface="Open Sauce"/>
              <a:cs typeface="Open Sauce"/>
              <a:sym typeface="Open Sauc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sp>
        <p:nvSpPr>
          <p:cNvPr id="2" name="Freeform 2"/>
          <p:cNvSpPr/>
          <p:nvPr/>
        </p:nvSpPr>
        <p:spPr>
          <a:xfrm>
            <a:off x="13527083" y="6573542"/>
            <a:ext cx="4438311" cy="3306208"/>
          </a:xfrm>
          <a:custGeom>
            <a:avLst/>
            <a:gdLst/>
            <a:ahLst/>
            <a:cxnLst/>
            <a:rect l="l" t="t" r="r" b="b"/>
            <a:pathLst>
              <a:path w="4438311" h="3306208">
                <a:moveTo>
                  <a:pt x="0" y="0"/>
                </a:moveTo>
                <a:lnTo>
                  <a:pt x="4438311" y="0"/>
                </a:lnTo>
                <a:lnTo>
                  <a:pt x="4438311" y="3306208"/>
                </a:lnTo>
                <a:lnTo>
                  <a:pt x="0" y="3306208"/>
                </a:lnTo>
                <a:lnTo>
                  <a:pt x="0" y="0"/>
                </a:lnTo>
                <a:close/>
              </a:path>
            </a:pathLst>
          </a:custGeom>
          <a:blipFill>
            <a:blip r:embed="rId2"/>
            <a:stretch>
              <a:fillRect/>
            </a:stretch>
          </a:blipFill>
        </p:spPr>
        <p:txBody>
          <a:bodyPr/>
          <a:lstStyle/>
          <a:p>
            <a:endParaRPr lang="fr-CA" noProof="0" dirty="0"/>
          </a:p>
        </p:txBody>
      </p:sp>
      <p:sp>
        <p:nvSpPr>
          <p:cNvPr id="3" name="TextBox 3"/>
          <p:cNvSpPr txBox="1"/>
          <p:nvPr/>
        </p:nvSpPr>
        <p:spPr>
          <a:xfrm>
            <a:off x="1028700" y="908737"/>
            <a:ext cx="16936694" cy="1594667"/>
          </a:xfrm>
          <a:prstGeom prst="rect">
            <a:avLst/>
          </a:prstGeom>
        </p:spPr>
        <p:txBody>
          <a:bodyPr lIns="0" tIns="0" rIns="0" bIns="0" rtlCol="0" anchor="t">
            <a:spAutoFit/>
          </a:bodyPr>
          <a:lstStyle/>
          <a:p>
            <a:pPr algn="l">
              <a:lnSpc>
                <a:spcPts val="11439"/>
              </a:lnSpc>
            </a:pPr>
            <a:r>
              <a:rPr lang="fr-CA" sz="9600" spc="-389" noProof="0" dirty="0">
                <a:solidFill>
                  <a:srgbClr val="1E3D58"/>
                </a:solidFill>
                <a:latin typeface="Bebas Neue"/>
                <a:ea typeface="Bebas Neue"/>
                <a:cs typeface="Bebas Neue"/>
                <a:sym typeface="Bebas Neue"/>
              </a:rPr>
              <a:t>recommandations</a:t>
            </a:r>
            <a:r>
              <a:rPr lang="fr-CA" sz="12950" spc="-389" noProof="0" dirty="0">
                <a:solidFill>
                  <a:srgbClr val="1E3D58"/>
                </a:solidFill>
                <a:latin typeface="Bebas Neue"/>
                <a:ea typeface="Bebas Neue"/>
                <a:cs typeface="Bebas Neue"/>
                <a:sym typeface="Bebas Neue"/>
              </a:rPr>
              <a:t>: </a:t>
            </a:r>
            <a:r>
              <a:rPr lang="fr-CA" sz="9600" spc="-389" noProof="0" dirty="0">
                <a:solidFill>
                  <a:srgbClr val="1E3D58"/>
                </a:solidFill>
                <a:latin typeface="Bebas Neue"/>
                <a:ea typeface="Bebas Neue"/>
                <a:cs typeface="Bebas Neue"/>
                <a:sym typeface="Bebas Neue"/>
              </a:rPr>
              <a:t>fonction</a:t>
            </a:r>
            <a:r>
              <a:rPr lang="fr-CA" sz="12950" spc="-389" noProof="0" dirty="0">
                <a:solidFill>
                  <a:srgbClr val="1E3D58"/>
                </a:solidFill>
                <a:latin typeface="Bebas Neue"/>
                <a:ea typeface="Bebas Neue"/>
                <a:cs typeface="Bebas Neue"/>
                <a:sym typeface="Bebas Neue"/>
              </a:rPr>
              <a:t> </a:t>
            </a:r>
            <a:r>
              <a:rPr lang="fr-CA" sz="9600" spc="-389" noProof="0" dirty="0">
                <a:solidFill>
                  <a:srgbClr val="1E3D58"/>
                </a:solidFill>
                <a:latin typeface="Bebas Neue"/>
                <a:ea typeface="Bebas Neue"/>
                <a:cs typeface="Bebas Neue"/>
                <a:sym typeface="Bebas Neue"/>
              </a:rPr>
              <a:t>publique</a:t>
            </a:r>
            <a:endParaRPr lang="fr-CA" sz="9600" spc="-389" noProof="0" dirty="0">
              <a:solidFill>
                <a:srgbClr val="1E3D58"/>
              </a:solidFill>
              <a:latin typeface="Bebas Neue"/>
              <a:ea typeface="Bebas Neue"/>
              <a:cs typeface="Bebas Neue"/>
            </a:endParaRPr>
          </a:p>
        </p:txBody>
      </p:sp>
      <p:sp>
        <p:nvSpPr>
          <p:cNvPr id="4" name="TextBox 4"/>
          <p:cNvSpPr txBox="1"/>
          <p:nvPr/>
        </p:nvSpPr>
        <p:spPr>
          <a:xfrm>
            <a:off x="1028700" y="3380999"/>
            <a:ext cx="11705304" cy="4806509"/>
          </a:xfrm>
          <a:prstGeom prst="rect">
            <a:avLst/>
          </a:prstGeom>
        </p:spPr>
        <p:txBody>
          <a:bodyPr wrap="square" lIns="0" tIns="0" rIns="0" bIns="0" rtlCol="0" anchor="t">
            <a:spAutoFit/>
          </a:bodyPr>
          <a:lstStyle/>
          <a:p>
            <a:pPr marL="342900" indent="-342900">
              <a:lnSpc>
                <a:spcPts val="2859"/>
              </a:lnSpc>
              <a:buFont typeface="Arial"/>
              <a:buChar char="•"/>
            </a:pPr>
            <a:r>
              <a:rPr lang="fr-CA" sz="2400" spc="-65" dirty="0">
                <a:solidFill>
                  <a:srgbClr val="1E3D58"/>
                </a:solidFill>
                <a:latin typeface="Open Sauce"/>
                <a:ea typeface="Open Sauce"/>
                <a:cs typeface="Open Sauce"/>
                <a:sym typeface="Open Sauce"/>
              </a:rPr>
              <a:t>Intégrer un module sur l’interface politico-administrative (au-delà du « sens politique ») dans les parcours de développement des nouveaux et des gestionnaires intermédiaires, sans alourdir les programmes existants.</a:t>
            </a:r>
            <a:endParaRPr lang="fr-FR" sz="2400" dirty="0">
              <a:solidFill>
                <a:srgbClr val="000000"/>
              </a:solidFill>
              <a:latin typeface="Calibri"/>
              <a:ea typeface="Calibri"/>
              <a:cs typeface="Calibri"/>
            </a:endParaRPr>
          </a:p>
          <a:p>
            <a:pPr marL="342900" indent="-342900">
              <a:lnSpc>
                <a:spcPts val="2859"/>
              </a:lnSpc>
              <a:buFont typeface="Arial"/>
              <a:buChar char="•"/>
            </a:pPr>
            <a:endParaRPr lang="fr-CA" sz="2400" spc="-65" dirty="0">
              <a:solidFill>
                <a:srgbClr val="1E3D58"/>
              </a:solidFill>
              <a:latin typeface="Open Sauce"/>
              <a:ea typeface="Open Sauce"/>
              <a:cs typeface="Open Sauce"/>
              <a:sym typeface="Open Sauce"/>
            </a:endParaRPr>
          </a:p>
          <a:p>
            <a:pPr marL="342900" indent="-342900">
              <a:lnSpc>
                <a:spcPts val="2859"/>
              </a:lnSpc>
              <a:buFont typeface="Arial"/>
              <a:buChar char="•"/>
            </a:pPr>
            <a:r>
              <a:rPr lang="fr-CA" sz="2400" spc="-65" noProof="0" dirty="0">
                <a:solidFill>
                  <a:srgbClr val="1E3D58"/>
                </a:solidFill>
                <a:latin typeface="Open Sauce"/>
                <a:ea typeface="Open Sauce"/>
                <a:cs typeface="Open Sauce"/>
                <a:sym typeface="Open Sauce"/>
              </a:rPr>
              <a:t>Renforcer </a:t>
            </a:r>
            <a:r>
              <a:rPr lang="fr-CA" sz="2400" spc="-65" dirty="0">
                <a:solidFill>
                  <a:srgbClr val="1E3D58"/>
                </a:solidFill>
                <a:latin typeface="Open Sauce"/>
                <a:ea typeface="Open Sauce"/>
                <a:cs typeface="Open Sauce"/>
                <a:sym typeface="Open Sauce"/>
              </a:rPr>
              <a:t>ou appuyer les contenus normatifs des formations existantes par des approches </a:t>
            </a:r>
            <a:r>
              <a:rPr lang="fr-CA" sz="2400" u="sng" spc="-65" dirty="0">
                <a:solidFill>
                  <a:srgbClr val="1E3D58"/>
                </a:solidFill>
                <a:latin typeface="Open Sauce"/>
                <a:ea typeface="Open Sauce"/>
                <a:cs typeface="Open Sauce"/>
                <a:sym typeface="Open Sauce"/>
              </a:rPr>
              <a:t>pratiques </a:t>
            </a:r>
            <a:r>
              <a:rPr lang="fr-CA" sz="2400" spc="-65" dirty="0">
                <a:solidFill>
                  <a:srgbClr val="1E3D58"/>
                </a:solidFill>
                <a:latin typeface="Open Sauce"/>
                <a:ea typeface="Open Sauce"/>
                <a:cs typeface="Open Sauce"/>
                <a:sym typeface="Open Sauce"/>
              </a:rPr>
              <a:t>: cas réels, mises </a:t>
            </a:r>
            <a:r>
              <a:rPr lang="fr-CA" sz="2400" spc="-65" noProof="0" dirty="0">
                <a:solidFill>
                  <a:srgbClr val="1E3D58"/>
                </a:solidFill>
                <a:latin typeface="Open Sauce"/>
                <a:ea typeface="Open Sauce"/>
                <a:cs typeface="Open Sauce"/>
                <a:sym typeface="Open Sauce"/>
              </a:rPr>
              <a:t>en </a:t>
            </a:r>
            <a:r>
              <a:rPr lang="fr-CA" sz="2400" spc="-65" dirty="0">
                <a:solidFill>
                  <a:srgbClr val="1E3D58"/>
                </a:solidFill>
                <a:latin typeface="Open Sauce"/>
                <a:ea typeface="Open Sauce"/>
                <a:cs typeface="Open Sauce"/>
                <a:sym typeface="Open Sauce"/>
              </a:rPr>
              <a:t>situation, jeux de rôle inspirés d’enjeux vécus (breffage d’élu, arbitrage</a:t>
            </a:r>
            <a:r>
              <a:rPr lang="fr-CA" sz="2400" spc="-65" dirty="0">
                <a:solidFill>
                  <a:srgbClr val="1E3D58"/>
                </a:solidFill>
                <a:latin typeface="Open Sauce"/>
                <a:ea typeface="Open Sauce"/>
                <a:cs typeface="Open Sauce"/>
              </a:rPr>
              <a:t> </a:t>
            </a:r>
            <a:r>
              <a:rPr lang="fr-CA" sz="2400" spc="-65" dirty="0">
                <a:solidFill>
                  <a:srgbClr val="1E3D58"/>
                </a:solidFill>
                <a:latin typeface="Open Sauce"/>
                <a:ea typeface="Open Sauce"/>
                <a:cs typeface="Open Sauce"/>
                <a:sym typeface="Open Sauce"/>
              </a:rPr>
              <a:t>d’urgence, gestion de désaccord, gestion médiatique)</a:t>
            </a:r>
            <a:endParaRPr lang="fr-FR" sz="2400" noProof="0">
              <a:solidFill>
                <a:srgbClr val="000000"/>
              </a:solidFill>
              <a:latin typeface="Calibri"/>
              <a:ea typeface="Calibri"/>
              <a:cs typeface="Calibri"/>
            </a:endParaRPr>
          </a:p>
          <a:p>
            <a:pPr marL="342900" indent="-342900">
              <a:lnSpc>
                <a:spcPts val="2859"/>
              </a:lnSpc>
              <a:buFont typeface="Arial"/>
              <a:buChar char="•"/>
            </a:pPr>
            <a:endParaRPr lang="fr-CA" sz="2400" spc="-65" dirty="0">
              <a:solidFill>
                <a:srgbClr val="1E3D58"/>
              </a:solidFill>
              <a:latin typeface="Open Sauce"/>
              <a:ea typeface="Open Sauce"/>
              <a:cs typeface="Open Sauce"/>
            </a:endParaRPr>
          </a:p>
          <a:p>
            <a:pPr marL="342900" indent="-342900">
              <a:lnSpc>
                <a:spcPts val="2859"/>
              </a:lnSpc>
              <a:buFont typeface="Arial"/>
              <a:buChar char="•"/>
            </a:pPr>
            <a:r>
              <a:rPr lang="fr-CA" sz="2400" spc="-65" dirty="0">
                <a:solidFill>
                  <a:srgbClr val="1E3D58"/>
                </a:solidFill>
                <a:latin typeface="Open Sauce"/>
                <a:ea typeface="Open Sauce"/>
                <a:cs typeface="Open Sauce"/>
              </a:rPr>
              <a:t>Faire intervenir des praticiens expérimentés (anciens sous-ministres, chefs de cabinet, élus, hauts fonctionnaires) pour illustrer les logiques, pressions et contraintes du terrain, via des formats variés (formations Web, capsules, etc.).</a:t>
            </a:r>
            <a:endParaRPr lang="fr-CA" sz="2400" spc="-65" noProof="0" dirty="0">
              <a:solidFill>
                <a:srgbClr val="1E3D58"/>
              </a:solidFill>
              <a:latin typeface="Open Sauce"/>
              <a:ea typeface="Open Sauce"/>
              <a:cs typeface="Open Sauce"/>
            </a:endParaRPr>
          </a:p>
          <a:p>
            <a:pPr>
              <a:lnSpc>
                <a:spcPts val="2859"/>
              </a:lnSpc>
            </a:pPr>
            <a:endParaRPr lang="fr-CA" sz="2199" spc="-65" dirty="0">
              <a:solidFill>
                <a:srgbClr val="1E3D58"/>
              </a:solidFill>
              <a:latin typeface="Open Sauce"/>
              <a:ea typeface="Open Sauce"/>
              <a:cs typeface="Open Sau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Freeform 2"/>
          <p:cNvSpPr/>
          <p:nvPr/>
        </p:nvSpPr>
        <p:spPr>
          <a:xfrm>
            <a:off x="11726828" y="3257237"/>
            <a:ext cx="5517232" cy="3772407"/>
          </a:xfrm>
          <a:custGeom>
            <a:avLst/>
            <a:gdLst/>
            <a:ahLst/>
            <a:cxnLst/>
            <a:rect l="l" t="t" r="r" b="b"/>
            <a:pathLst>
              <a:path w="5517232" h="3772407">
                <a:moveTo>
                  <a:pt x="0" y="0"/>
                </a:moveTo>
                <a:lnTo>
                  <a:pt x="5517232" y="0"/>
                </a:lnTo>
                <a:lnTo>
                  <a:pt x="5517232" y="3772407"/>
                </a:lnTo>
                <a:lnTo>
                  <a:pt x="0" y="3772407"/>
                </a:lnTo>
                <a:lnTo>
                  <a:pt x="0" y="0"/>
                </a:lnTo>
                <a:close/>
              </a:path>
            </a:pathLst>
          </a:custGeom>
          <a:blipFill>
            <a:blip r:embed="rId2"/>
            <a:stretch>
              <a:fillRect/>
            </a:stretch>
          </a:blipFill>
        </p:spPr>
        <p:txBody>
          <a:bodyPr/>
          <a:lstStyle/>
          <a:p>
            <a:endParaRPr lang="fr-CA" noProof="0" dirty="0"/>
          </a:p>
        </p:txBody>
      </p:sp>
      <p:sp>
        <p:nvSpPr>
          <p:cNvPr id="3" name="TextBox 3"/>
          <p:cNvSpPr txBox="1"/>
          <p:nvPr/>
        </p:nvSpPr>
        <p:spPr>
          <a:xfrm>
            <a:off x="1028700" y="908737"/>
            <a:ext cx="16936694" cy="1585594"/>
          </a:xfrm>
          <a:prstGeom prst="rect">
            <a:avLst/>
          </a:prstGeom>
        </p:spPr>
        <p:txBody>
          <a:bodyPr lIns="0" tIns="0" rIns="0" bIns="0" rtlCol="0" anchor="t">
            <a:spAutoFit/>
          </a:bodyPr>
          <a:lstStyle/>
          <a:p>
            <a:pPr algn="l">
              <a:lnSpc>
                <a:spcPts val="11439"/>
              </a:lnSpc>
            </a:pPr>
            <a:r>
              <a:rPr lang="fr-CA" sz="12999" spc="-389" noProof="0" dirty="0">
                <a:solidFill>
                  <a:srgbClr val="E8EEF1"/>
                </a:solidFill>
                <a:latin typeface="Bebas Neue"/>
                <a:ea typeface="Bebas Neue"/>
                <a:cs typeface="Bebas Neue"/>
                <a:sym typeface="Bebas Neue"/>
              </a:rPr>
              <a:t>partagez vos réflexions !</a:t>
            </a:r>
          </a:p>
        </p:txBody>
      </p:sp>
      <p:sp>
        <p:nvSpPr>
          <p:cNvPr id="4" name="TextBox 4"/>
          <p:cNvSpPr txBox="1"/>
          <p:nvPr/>
        </p:nvSpPr>
        <p:spPr>
          <a:xfrm>
            <a:off x="1126092" y="3243774"/>
            <a:ext cx="9755472" cy="2203232"/>
          </a:xfrm>
          <a:prstGeom prst="rect">
            <a:avLst/>
          </a:prstGeom>
        </p:spPr>
        <p:txBody>
          <a:bodyPr lIns="0" tIns="0" rIns="0" bIns="0" rtlCol="0" anchor="t">
            <a:spAutoFit/>
          </a:bodyPr>
          <a:lstStyle/>
          <a:p>
            <a:pPr>
              <a:lnSpc>
                <a:spcPts val="2859"/>
              </a:lnSpc>
            </a:pPr>
            <a:r>
              <a:rPr lang="fr-CA" sz="2150" spc="-65" noProof="0" dirty="0">
                <a:solidFill>
                  <a:srgbClr val="E8EEF1"/>
                </a:solidFill>
                <a:latin typeface="Open Sauce"/>
                <a:ea typeface="Open Sauce"/>
                <a:cs typeface="Open Sauce"/>
                <a:sym typeface="Open Sauce"/>
              </a:rPr>
              <a:t>Que retenez-vous de </a:t>
            </a:r>
            <a:r>
              <a:rPr lang="fr-CA" sz="2150" spc="-65" dirty="0">
                <a:solidFill>
                  <a:srgbClr val="E8EEF1"/>
                </a:solidFill>
                <a:latin typeface="Open Sauce"/>
                <a:ea typeface="Open Sauce"/>
                <a:cs typeface="Open Sauce"/>
                <a:sym typeface="Open Sauce"/>
              </a:rPr>
              <a:t>notre présentation ou de l'échange </a:t>
            </a:r>
            <a:r>
              <a:rPr lang="fr-CA" sz="2150" spc="-65" noProof="0" dirty="0">
                <a:solidFill>
                  <a:srgbClr val="E8EEF1"/>
                </a:solidFill>
                <a:latin typeface="Open Sauce"/>
                <a:ea typeface="Open Sauce"/>
                <a:cs typeface="Open Sauce"/>
                <a:sym typeface="Open Sauce"/>
              </a:rPr>
              <a:t>?</a:t>
            </a: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r>
              <a:rPr lang="fr-CA" sz="2199" spc="-65" noProof="0" dirty="0">
                <a:solidFill>
                  <a:srgbClr val="E8EEF1"/>
                </a:solidFill>
                <a:latin typeface="Open Sauce"/>
                <a:ea typeface="Open Sauce"/>
                <a:cs typeface="Open Sauce"/>
                <a:sym typeface="Open Sauce"/>
              </a:rPr>
              <a:t>Qu’est-ce qui vous inspire pour votre quotidien ?</a:t>
            </a: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r>
              <a:rPr lang="fr-CA" sz="2150" spc="-65" noProof="0" dirty="0">
                <a:solidFill>
                  <a:srgbClr val="E8EEF1"/>
                </a:solidFill>
                <a:latin typeface="Open Sauce"/>
                <a:ea typeface="Open Sauce"/>
                <a:cs typeface="Open Sauce"/>
                <a:sym typeface="Open Sauce"/>
              </a:rPr>
              <a:t>De quelle manière cette </a:t>
            </a:r>
            <a:r>
              <a:rPr lang="fr-CA" sz="2400" spc="-65" noProof="0" dirty="0">
                <a:solidFill>
                  <a:srgbClr val="E8EEF1"/>
                </a:solidFill>
                <a:latin typeface="Open Sauce"/>
                <a:ea typeface="Open Sauce"/>
                <a:cs typeface="Open Sauce"/>
                <a:sym typeface="Open Sauce"/>
              </a:rPr>
              <a:t>présentation</a:t>
            </a:r>
            <a:r>
              <a:rPr lang="fr-CA" sz="2150" spc="-65" noProof="0" dirty="0">
                <a:solidFill>
                  <a:srgbClr val="E8EEF1"/>
                </a:solidFill>
                <a:latin typeface="Open Sauce"/>
                <a:ea typeface="Open Sauce"/>
                <a:cs typeface="Open Sauce"/>
                <a:sym typeface="Open Sauce"/>
              </a:rPr>
              <a:t> transforme-t-elle votre vision ?</a:t>
            </a:r>
            <a:endParaRPr lang="fr-CA" sz="2150" spc="-65" noProof="0" dirty="0">
              <a:solidFill>
                <a:srgbClr val="E8EEF1"/>
              </a:solidFill>
              <a:latin typeface="Open Sauce"/>
              <a:ea typeface="Open Sauce"/>
              <a:cs typeface="Open Sauce"/>
            </a:endParaRPr>
          </a:p>
          <a:p>
            <a:pPr algn="l">
              <a:lnSpc>
                <a:spcPts val="2859"/>
              </a:lnSpc>
            </a:pPr>
            <a:endParaRPr lang="fr-CA" sz="2199" spc="-65" noProof="0" dirty="0">
              <a:solidFill>
                <a:srgbClr val="E8EEF1"/>
              </a:solidFill>
              <a:latin typeface="Open Sauce"/>
              <a:ea typeface="Open Sauce"/>
              <a:cs typeface="Open Sauce"/>
              <a:sym typeface="Open Sauc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Freeform 2"/>
          <p:cNvSpPr/>
          <p:nvPr/>
        </p:nvSpPr>
        <p:spPr>
          <a:xfrm>
            <a:off x="2809134" y="1167570"/>
            <a:ext cx="321564" cy="321564"/>
          </a:xfrm>
          <a:custGeom>
            <a:avLst/>
            <a:gdLst/>
            <a:ahLst/>
            <a:cxnLst/>
            <a:rect l="l" t="t" r="r" b="b"/>
            <a:pathLst>
              <a:path w="321564" h="321564">
                <a:moveTo>
                  <a:pt x="0" y="0"/>
                </a:moveTo>
                <a:lnTo>
                  <a:pt x="321563" y="0"/>
                </a:lnTo>
                <a:lnTo>
                  <a:pt x="321563" y="321563"/>
                </a:lnTo>
                <a:lnTo>
                  <a:pt x="0" y="321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noProof="0" dirty="0"/>
          </a:p>
        </p:txBody>
      </p:sp>
      <p:grpSp>
        <p:nvGrpSpPr>
          <p:cNvPr id="3" name="Group 3"/>
          <p:cNvGrpSpPr/>
          <p:nvPr/>
        </p:nvGrpSpPr>
        <p:grpSpPr>
          <a:xfrm>
            <a:off x="11446463" y="2003948"/>
            <a:ext cx="5812837" cy="6279104"/>
            <a:chOff x="0" y="0"/>
            <a:chExt cx="1103112" cy="1191596"/>
          </a:xfrm>
        </p:grpSpPr>
        <p:sp>
          <p:nvSpPr>
            <p:cNvPr id="4" name="Freeform 4"/>
            <p:cNvSpPr/>
            <p:nvPr/>
          </p:nvSpPr>
          <p:spPr>
            <a:xfrm>
              <a:off x="0" y="0"/>
              <a:ext cx="1103112" cy="1191596"/>
            </a:xfrm>
            <a:custGeom>
              <a:avLst/>
              <a:gdLst/>
              <a:ahLst/>
              <a:cxnLst/>
              <a:rect l="l" t="t" r="r" b="b"/>
              <a:pathLst>
                <a:path w="1103112" h="1191596">
                  <a:moveTo>
                    <a:pt x="0" y="0"/>
                  </a:moveTo>
                  <a:lnTo>
                    <a:pt x="1103112" y="0"/>
                  </a:lnTo>
                  <a:lnTo>
                    <a:pt x="1103112" y="1191596"/>
                  </a:lnTo>
                  <a:lnTo>
                    <a:pt x="0" y="1191596"/>
                  </a:lnTo>
                  <a:close/>
                </a:path>
              </a:pathLst>
            </a:custGeom>
            <a:blipFill>
              <a:blip r:embed="rId4"/>
              <a:stretch>
                <a:fillRect l="-30914" r="-30914"/>
              </a:stretch>
            </a:blipFill>
          </p:spPr>
          <p:txBody>
            <a:bodyPr/>
            <a:lstStyle/>
            <a:p>
              <a:endParaRPr lang="fr-CA" noProof="0" dirty="0"/>
            </a:p>
          </p:txBody>
        </p:sp>
      </p:grpSp>
      <p:sp>
        <p:nvSpPr>
          <p:cNvPr id="5" name="TextBox 5"/>
          <p:cNvSpPr txBox="1"/>
          <p:nvPr/>
        </p:nvSpPr>
        <p:spPr>
          <a:xfrm>
            <a:off x="1209200" y="2536883"/>
            <a:ext cx="11928280" cy="2895405"/>
          </a:xfrm>
          <a:prstGeom prst="rect">
            <a:avLst/>
          </a:prstGeom>
        </p:spPr>
        <p:txBody>
          <a:bodyPr lIns="0" tIns="0" rIns="0" bIns="0" rtlCol="0" anchor="t">
            <a:spAutoFit/>
          </a:bodyPr>
          <a:lstStyle/>
          <a:p>
            <a:pPr algn="l">
              <a:lnSpc>
                <a:spcPts val="19988"/>
              </a:lnSpc>
            </a:pPr>
            <a:r>
              <a:rPr lang="fr-CA" sz="25958" spc="-778" noProof="0" dirty="0">
                <a:solidFill>
                  <a:srgbClr val="E8EEF1"/>
                </a:solidFill>
                <a:latin typeface="Bebas Neue"/>
                <a:ea typeface="Bebas Neue"/>
                <a:cs typeface="Bebas Neue"/>
                <a:sym typeface="Bebas Neue"/>
              </a:rPr>
              <a:t>merci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grpSp>
        <p:nvGrpSpPr>
          <p:cNvPr id="2" name="Group 2"/>
          <p:cNvGrpSpPr/>
          <p:nvPr/>
        </p:nvGrpSpPr>
        <p:grpSpPr>
          <a:xfrm>
            <a:off x="13023196" y="1028700"/>
            <a:ext cx="4236104" cy="3415298"/>
            <a:chOff x="0" y="0"/>
            <a:chExt cx="1103112" cy="889368"/>
          </a:xfrm>
        </p:grpSpPr>
        <p:sp>
          <p:nvSpPr>
            <p:cNvPr id="3" name="Freeform 3"/>
            <p:cNvSpPr/>
            <p:nvPr/>
          </p:nvSpPr>
          <p:spPr>
            <a:xfrm>
              <a:off x="0" y="0"/>
              <a:ext cx="1103112" cy="889368"/>
            </a:xfrm>
            <a:custGeom>
              <a:avLst/>
              <a:gdLst/>
              <a:ahLst/>
              <a:cxnLst/>
              <a:rect l="l" t="t" r="r" b="b"/>
              <a:pathLst>
                <a:path w="1103112" h="889368">
                  <a:moveTo>
                    <a:pt x="0" y="0"/>
                  </a:moveTo>
                  <a:lnTo>
                    <a:pt x="1103112" y="0"/>
                  </a:lnTo>
                  <a:lnTo>
                    <a:pt x="1103112" y="889368"/>
                  </a:lnTo>
                  <a:lnTo>
                    <a:pt x="0" y="889368"/>
                  </a:lnTo>
                  <a:close/>
                </a:path>
              </a:pathLst>
            </a:custGeom>
            <a:blipFill>
              <a:blip r:embed="rId2"/>
              <a:stretch>
                <a:fillRect l="-10505" r="-10505"/>
              </a:stretch>
            </a:blipFill>
          </p:spPr>
          <p:txBody>
            <a:bodyPr/>
            <a:lstStyle/>
            <a:p>
              <a:endParaRPr lang="fr-CA" noProof="0" dirty="0"/>
            </a:p>
          </p:txBody>
        </p:sp>
      </p:grpSp>
      <p:sp>
        <p:nvSpPr>
          <p:cNvPr id="4" name="TextBox 4"/>
          <p:cNvSpPr txBox="1"/>
          <p:nvPr/>
        </p:nvSpPr>
        <p:spPr>
          <a:xfrm>
            <a:off x="1028700" y="1212764"/>
            <a:ext cx="7349224" cy="1452879"/>
          </a:xfrm>
          <a:prstGeom prst="rect">
            <a:avLst/>
          </a:prstGeom>
        </p:spPr>
        <p:txBody>
          <a:bodyPr lIns="0" tIns="0" rIns="0" bIns="0" rtlCol="0" anchor="t">
            <a:spAutoFit/>
          </a:bodyPr>
          <a:lstStyle/>
          <a:p>
            <a:pPr algn="l">
              <a:lnSpc>
                <a:spcPts val="10009"/>
              </a:lnSpc>
            </a:pPr>
            <a:r>
              <a:rPr lang="fr-CA" sz="12999" spc="-519" noProof="0" dirty="0">
                <a:solidFill>
                  <a:srgbClr val="1E3D58"/>
                </a:solidFill>
                <a:latin typeface="Bebas Neue"/>
                <a:ea typeface="Bebas Neue"/>
                <a:cs typeface="Bebas Neue"/>
                <a:sym typeface="Bebas Neue"/>
              </a:rPr>
              <a:t>contexte</a:t>
            </a:r>
          </a:p>
        </p:txBody>
      </p:sp>
      <p:sp>
        <p:nvSpPr>
          <p:cNvPr id="5" name="TextBox 5"/>
          <p:cNvSpPr txBox="1"/>
          <p:nvPr/>
        </p:nvSpPr>
        <p:spPr>
          <a:xfrm>
            <a:off x="1167658" y="2646593"/>
            <a:ext cx="11553105" cy="6844030"/>
          </a:xfrm>
          <a:prstGeom prst="rect">
            <a:avLst/>
          </a:prstGeom>
        </p:spPr>
        <p:txBody>
          <a:bodyPr lIns="0" tIns="0" rIns="0" bIns="0" rtlCol="0" anchor="t">
            <a:spAutoFit/>
          </a:bodyPr>
          <a:lstStyle/>
          <a:p>
            <a:pPr algn="l">
              <a:lnSpc>
                <a:spcPts val="3379"/>
              </a:lnSpc>
            </a:pPr>
            <a:r>
              <a:rPr lang="fr-CA" sz="2599" spc="-77" noProof="0" dirty="0">
                <a:solidFill>
                  <a:srgbClr val="1E3D58"/>
                </a:solidFill>
                <a:latin typeface="Open Sauce"/>
                <a:ea typeface="Open Sauce"/>
                <a:cs typeface="Open Sauce"/>
                <a:sym typeface="Open Sauce"/>
              </a:rPr>
              <a:t>Les gestionnaires récemment promus ou nouvellement arrivés dans la fonction publique québécoise ont une compréhension théorique de l’interface politico-administrative, axée sur la neutralité et la séparation des rôles, mais manquent d'outils pour collaborer efficacement avec les élus.</a:t>
            </a:r>
          </a:p>
          <a:p>
            <a:pPr algn="l">
              <a:lnSpc>
                <a:spcPts val="3379"/>
              </a:lnSpc>
            </a:pPr>
            <a:endParaRPr lang="fr-CA" sz="2599" spc="-77" noProof="0" dirty="0">
              <a:solidFill>
                <a:srgbClr val="1E3D58"/>
              </a:solidFill>
              <a:latin typeface="Open Sauce"/>
              <a:ea typeface="Open Sauce"/>
              <a:cs typeface="Open Sauce"/>
              <a:sym typeface="Open Sauce"/>
            </a:endParaRPr>
          </a:p>
          <a:p>
            <a:pPr algn="l">
              <a:lnSpc>
                <a:spcPts val="3379"/>
              </a:lnSpc>
            </a:pPr>
            <a:r>
              <a:rPr lang="fr-CA" sz="2599" spc="-77" noProof="0" dirty="0">
                <a:solidFill>
                  <a:srgbClr val="1E3D58"/>
                </a:solidFill>
                <a:latin typeface="Open Sauce"/>
                <a:ea typeface="Open Sauce"/>
                <a:cs typeface="Open Sauce"/>
                <a:sym typeface="Open Sauce"/>
              </a:rPr>
              <a:t>Le manque d'expérience pratique des jeunes gestionnaires entraîne une perception rigide de la relation politico-administrative, où la neutralité est souvent interprétée défensivement et la collaboration avec le politique est vue comme risquée.</a:t>
            </a:r>
          </a:p>
          <a:p>
            <a:pPr algn="l">
              <a:lnSpc>
                <a:spcPts val="3379"/>
              </a:lnSpc>
            </a:pPr>
            <a:endParaRPr lang="fr-CA" sz="2599" spc="-77" noProof="0" dirty="0">
              <a:solidFill>
                <a:srgbClr val="1E3D58"/>
              </a:solidFill>
              <a:latin typeface="Open Sauce"/>
              <a:ea typeface="Open Sauce"/>
              <a:cs typeface="Open Sauce"/>
              <a:sym typeface="Open Sauce"/>
            </a:endParaRPr>
          </a:p>
          <a:p>
            <a:pPr algn="l">
              <a:lnSpc>
                <a:spcPts val="3379"/>
              </a:lnSpc>
            </a:pPr>
            <a:r>
              <a:rPr lang="fr-CA" sz="2599" spc="-77" noProof="0" dirty="0">
                <a:solidFill>
                  <a:srgbClr val="1E3D58"/>
                </a:solidFill>
                <a:latin typeface="Open Sauce"/>
                <a:ea typeface="Open Sauce"/>
                <a:cs typeface="Open Sauce"/>
                <a:sym typeface="Open Sauce"/>
              </a:rPr>
              <a:t>Les élus ont souvent une vision idéalisée de l'administration, s'attendant à une réponse rapide et sans friction, ce qui alimente les tensions entre les sphères politique et administrative.</a:t>
            </a:r>
          </a:p>
          <a:p>
            <a:pPr algn="l">
              <a:lnSpc>
                <a:spcPts val="3379"/>
              </a:lnSpc>
            </a:pPr>
            <a:endParaRPr lang="fr-CA" sz="2599" spc="-77" noProof="0" dirty="0">
              <a:solidFill>
                <a:srgbClr val="1E3D58"/>
              </a:solidFill>
              <a:latin typeface="Open Sauce"/>
              <a:ea typeface="Open Sauce"/>
              <a:cs typeface="Open Sauce"/>
              <a:sym typeface="Open Sauce"/>
            </a:endParaRPr>
          </a:p>
          <a:p>
            <a:pPr algn="l">
              <a:lnSpc>
                <a:spcPts val="3379"/>
              </a:lnSpc>
            </a:pPr>
            <a:endParaRPr lang="fr-CA" sz="2599" spc="-77" noProof="0" dirty="0">
              <a:solidFill>
                <a:srgbClr val="1E3D58"/>
              </a:solidFill>
              <a:latin typeface="Open Sauce"/>
              <a:ea typeface="Open Sauce"/>
              <a:cs typeface="Open Sauce"/>
              <a:sym typeface="Open Sauce"/>
            </a:endParaRPr>
          </a:p>
          <a:p>
            <a:pPr algn="l">
              <a:lnSpc>
                <a:spcPts val="3379"/>
              </a:lnSpc>
            </a:pPr>
            <a:endParaRPr lang="fr-CA" sz="2599" spc="-77" noProof="0" dirty="0">
              <a:solidFill>
                <a:srgbClr val="1E3D58"/>
              </a:solidFill>
              <a:latin typeface="Open Sauce"/>
              <a:ea typeface="Open Sauce"/>
              <a:cs typeface="Open Sauce"/>
              <a:sym typeface="Open Sau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TextBox 2"/>
          <p:cNvSpPr txBox="1"/>
          <p:nvPr/>
        </p:nvSpPr>
        <p:spPr>
          <a:xfrm>
            <a:off x="1028700" y="1164392"/>
            <a:ext cx="10417208" cy="1585594"/>
          </a:xfrm>
          <a:prstGeom prst="rect">
            <a:avLst/>
          </a:prstGeom>
        </p:spPr>
        <p:txBody>
          <a:bodyPr lIns="0" tIns="0" rIns="0" bIns="0" rtlCol="0" anchor="t">
            <a:spAutoFit/>
          </a:bodyPr>
          <a:lstStyle/>
          <a:p>
            <a:pPr algn="l">
              <a:lnSpc>
                <a:spcPts val="11439"/>
              </a:lnSpc>
            </a:pPr>
            <a:r>
              <a:rPr lang="fr-CA" sz="12999" spc="-389" noProof="0" dirty="0">
                <a:solidFill>
                  <a:srgbClr val="E8EEF1"/>
                </a:solidFill>
                <a:latin typeface="Bebas Neue"/>
                <a:ea typeface="Bebas Neue"/>
                <a:cs typeface="Bebas Neue"/>
                <a:sym typeface="Bebas Neue"/>
              </a:rPr>
              <a:t>hypothèse</a:t>
            </a:r>
          </a:p>
        </p:txBody>
      </p:sp>
      <p:sp>
        <p:nvSpPr>
          <p:cNvPr id="3" name="TextBox 3"/>
          <p:cNvSpPr txBox="1"/>
          <p:nvPr/>
        </p:nvSpPr>
        <p:spPr>
          <a:xfrm>
            <a:off x="1028700" y="3282215"/>
            <a:ext cx="15318003" cy="1374140"/>
          </a:xfrm>
          <a:prstGeom prst="rect">
            <a:avLst/>
          </a:prstGeom>
        </p:spPr>
        <p:txBody>
          <a:bodyPr lIns="0" tIns="0" rIns="0" bIns="0" rtlCol="0" anchor="t">
            <a:spAutoFit/>
          </a:bodyPr>
          <a:lstStyle/>
          <a:p>
            <a:pPr algn="l">
              <a:lnSpc>
                <a:spcPts val="3639"/>
              </a:lnSpc>
            </a:pPr>
            <a:r>
              <a:rPr lang="fr-CA" sz="2799" b="1" spc="-83" noProof="0" dirty="0">
                <a:solidFill>
                  <a:srgbClr val="E8EEF1"/>
                </a:solidFill>
                <a:latin typeface="Open Sauce Bold"/>
                <a:ea typeface="Open Sauce Bold"/>
                <a:cs typeface="Open Sauce Bold"/>
                <a:sym typeface="Open Sauce Bold"/>
              </a:rPr>
              <a:t>La clé d’une interface politico-administrative saine et performante repose sur l’acquisition de compétences relationnelles : flexibilité, compréhension du rôle de l’autre, diplomatie, écoute active et ouverture.</a:t>
            </a:r>
          </a:p>
        </p:txBody>
      </p:sp>
      <p:sp>
        <p:nvSpPr>
          <p:cNvPr id="4" name="Freeform 4"/>
          <p:cNvSpPr/>
          <p:nvPr/>
        </p:nvSpPr>
        <p:spPr>
          <a:xfrm>
            <a:off x="13247251" y="5280170"/>
            <a:ext cx="3978130" cy="3978130"/>
          </a:xfrm>
          <a:custGeom>
            <a:avLst/>
            <a:gdLst/>
            <a:ahLst/>
            <a:cxnLst/>
            <a:rect l="l" t="t" r="r" b="b"/>
            <a:pathLst>
              <a:path w="3978130" h="3978130">
                <a:moveTo>
                  <a:pt x="0" y="0"/>
                </a:moveTo>
                <a:lnTo>
                  <a:pt x="3978130" y="0"/>
                </a:lnTo>
                <a:lnTo>
                  <a:pt x="3978130" y="3978130"/>
                </a:lnTo>
                <a:lnTo>
                  <a:pt x="0" y="3978130"/>
                </a:lnTo>
                <a:lnTo>
                  <a:pt x="0" y="0"/>
                </a:lnTo>
                <a:close/>
              </a:path>
            </a:pathLst>
          </a:custGeom>
          <a:blipFill>
            <a:blip r:embed="rId2"/>
            <a:stretch>
              <a:fillRect/>
            </a:stretch>
          </a:blipFill>
        </p:spPr>
        <p:txBody>
          <a:bodyPr/>
          <a:lstStyle/>
          <a:p>
            <a:endParaRPr lang="fr-CA" noProof="0" dirty="0"/>
          </a:p>
        </p:txBody>
      </p:sp>
      <p:sp>
        <p:nvSpPr>
          <p:cNvPr id="5" name="TextBox 5"/>
          <p:cNvSpPr txBox="1"/>
          <p:nvPr/>
        </p:nvSpPr>
        <p:spPr>
          <a:xfrm>
            <a:off x="1104921" y="5777727"/>
            <a:ext cx="11287392" cy="1800860"/>
          </a:xfrm>
          <a:prstGeom prst="rect">
            <a:avLst/>
          </a:prstGeom>
        </p:spPr>
        <p:txBody>
          <a:bodyPr lIns="0" tIns="0" rIns="0" bIns="0" rtlCol="0" anchor="t">
            <a:spAutoFit/>
          </a:bodyPr>
          <a:lstStyle/>
          <a:p>
            <a:pPr algn="l">
              <a:lnSpc>
                <a:spcPts val="3640"/>
              </a:lnSpc>
              <a:spcBef>
                <a:spcPct val="0"/>
              </a:spcBef>
            </a:pPr>
            <a:r>
              <a:rPr lang="fr-CA" sz="2600" spc="-78" noProof="0" dirty="0">
                <a:solidFill>
                  <a:srgbClr val="E8EEF1"/>
                </a:solidFill>
                <a:latin typeface="Open Sauce"/>
                <a:ea typeface="Open Sauce"/>
                <a:cs typeface="Open Sauce"/>
                <a:sym typeface="Open Sauce"/>
              </a:rPr>
              <a:t>Bien fonctionner avec le politique ne relève pas d’une obéissance ou d’une résistance, mais d’une capacité à naviguer avec intelligence dans un espace partagé, où les logiques administratives et politiques coexistent et doivent être alignées dans le respect des rôles.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sp>
        <p:nvSpPr>
          <p:cNvPr id="2" name="Freeform 2"/>
          <p:cNvSpPr/>
          <p:nvPr/>
        </p:nvSpPr>
        <p:spPr>
          <a:xfrm>
            <a:off x="16689314" y="1167570"/>
            <a:ext cx="321564" cy="321564"/>
          </a:xfrm>
          <a:custGeom>
            <a:avLst/>
            <a:gdLst/>
            <a:ahLst/>
            <a:cxnLst/>
            <a:rect l="l" t="t" r="r" b="b"/>
            <a:pathLst>
              <a:path w="321564" h="321564">
                <a:moveTo>
                  <a:pt x="0" y="0"/>
                </a:moveTo>
                <a:lnTo>
                  <a:pt x="321564" y="0"/>
                </a:lnTo>
                <a:lnTo>
                  <a:pt x="321564" y="321563"/>
                </a:lnTo>
                <a:lnTo>
                  <a:pt x="0" y="321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noProof="0" dirty="0"/>
          </a:p>
        </p:txBody>
      </p:sp>
      <p:sp>
        <p:nvSpPr>
          <p:cNvPr id="3" name="TextBox 3"/>
          <p:cNvSpPr txBox="1"/>
          <p:nvPr/>
        </p:nvSpPr>
        <p:spPr>
          <a:xfrm>
            <a:off x="894786" y="3144586"/>
            <a:ext cx="11896167" cy="6433185"/>
          </a:xfrm>
          <a:prstGeom prst="rect">
            <a:avLst/>
          </a:prstGeom>
        </p:spPr>
        <p:txBody>
          <a:bodyPr lIns="0" tIns="0" rIns="0" bIns="0" rtlCol="0" anchor="t">
            <a:spAutoFit/>
          </a:bodyPr>
          <a:lstStyle/>
          <a:p>
            <a:pPr algn="l">
              <a:lnSpc>
                <a:spcPts val="3079"/>
              </a:lnSpc>
            </a:pPr>
            <a:r>
              <a:rPr lang="fr-CA" sz="2199" spc="-65" noProof="0" dirty="0">
                <a:solidFill>
                  <a:srgbClr val="000000"/>
                </a:solidFill>
                <a:latin typeface="Open Sauce"/>
                <a:ea typeface="Open Sauce"/>
                <a:cs typeface="Open Sauce"/>
                <a:sym typeface="Open Sauce"/>
              </a:rPr>
              <a:t>Né à La Tuque en 1956.</a:t>
            </a:r>
          </a:p>
          <a:p>
            <a:pPr algn="l">
              <a:lnSpc>
                <a:spcPts val="3079"/>
              </a:lnSpc>
            </a:pPr>
            <a:endParaRPr lang="fr-CA" sz="2199" spc="-65" noProof="0" dirty="0">
              <a:solidFill>
                <a:srgbClr val="000000"/>
              </a:solidFill>
              <a:latin typeface="Open Sauce"/>
              <a:ea typeface="Open Sauce"/>
              <a:cs typeface="Open Sauce"/>
              <a:sym typeface="Open Sauce"/>
            </a:endParaRPr>
          </a:p>
          <a:p>
            <a:pPr algn="l">
              <a:lnSpc>
                <a:spcPts val="3079"/>
              </a:lnSpc>
            </a:pPr>
            <a:r>
              <a:rPr lang="fr-CA" sz="2199" spc="-65" noProof="0" dirty="0">
                <a:solidFill>
                  <a:srgbClr val="000000"/>
                </a:solidFill>
                <a:latin typeface="Open Sauce"/>
                <a:ea typeface="Open Sauce"/>
                <a:cs typeface="Open Sauce"/>
                <a:sym typeface="Open Sauce"/>
              </a:rPr>
              <a:t>Étudia au doctorat en médecine à l’Université de Grenoble et à l'Université de Montréal. Obtint un certificat de spécialiste en radiologie diagnostique à l’Université de Montréal en 1985. Compléta ses études postdoctorales en radiologie vasculaire et interventionnelle à l’Université de Californie en 1991.</a:t>
            </a:r>
          </a:p>
          <a:p>
            <a:pPr algn="l">
              <a:lnSpc>
                <a:spcPts val="3079"/>
              </a:lnSpc>
            </a:pPr>
            <a:endParaRPr lang="fr-CA" sz="2199" spc="-65" noProof="0" dirty="0">
              <a:solidFill>
                <a:srgbClr val="000000"/>
              </a:solidFill>
              <a:latin typeface="Open Sauce"/>
              <a:ea typeface="Open Sauce"/>
              <a:cs typeface="Open Sauce"/>
              <a:sym typeface="Open Sauce"/>
            </a:endParaRPr>
          </a:p>
          <a:p>
            <a:pPr algn="l">
              <a:lnSpc>
                <a:spcPts val="3079"/>
              </a:lnSpc>
            </a:pPr>
            <a:r>
              <a:rPr lang="fr-CA" sz="2199" spc="-65" noProof="0" dirty="0">
                <a:solidFill>
                  <a:srgbClr val="000000"/>
                </a:solidFill>
                <a:latin typeface="Open Sauce"/>
                <a:ea typeface="Open Sauce"/>
                <a:cs typeface="Open Sauce"/>
                <a:sym typeface="Open Sauce"/>
              </a:rPr>
              <a:t>Fut radiologiste à l’Hôpital de Chicoutimi, puis à celui de Maisonneuve-Rosemont. Présida la Fédération des médecins spécialistes du Québec de 2006 à 2014.</a:t>
            </a:r>
          </a:p>
          <a:p>
            <a:pPr algn="l">
              <a:lnSpc>
                <a:spcPts val="3079"/>
              </a:lnSpc>
            </a:pPr>
            <a:endParaRPr lang="fr-CA" sz="2199" spc="-65" noProof="0" dirty="0">
              <a:solidFill>
                <a:srgbClr val="000000"/>
              </a:solidFill>
              <a:latin typeface="Open Sauce"/>
              <a:ea typeface="Open Sauce"/>
              <a:cs typeface="Open Sauce"/>
              <a:sym typeface="Open Sauce"/>
            </a:endParaRPr>
          </a:p>
          <a:p>
            <a:pPr algn="l">
              <a:lnSpc>
                <a:spcPts val="3079"/>
              </a:lnSpc>
            </a:pPr>
            <a:r>
              <a:rPr lang="fr-CA" sz="2199" spc="-65" noProof="0" dirty="0">
                <a:solidFill>
                  <a:srgbClr val="000000"/>
                </a:solidFill>
                <a:latin typeface="Open Sauce"/>
                <a:ea typeface="Open Sauce"/>
                <a:cs typeface="Open Sauce"/>
                <a:sym typeface="Open Sauce"/>
              </a:rPr>
              <a:t>Élu député libéral dans La Pinière en 2014. Réélu en 2018. Ministre de la Santé et des Services sociaux du 23 avril 2014 au 18 octobre 2018. </a:t>
            </a:r>
          </a:p>
          <a:p>
            <a:pPr algn="l">
              <a:lnSpc>
                <a:spcPts val="3079"/>
              </a:lnSpc>
            </a:pPr>
            <a:endParaRPr lang="fr-CA" sz="2199" spc="-65" noProof="0" dirty="0">
              <a:solidFill>
                <a:srgbClr val="000000"/>
              </a:solidFill>
              <a:latin typeface="Open Sauce"/>
              <a:ea typeface="Open Sauce"/>
              <a:cs typeface="Open Sauce"/>
              <a:sym typeface="Open Sauce"/>
            </a:endParaRPr>
          </a:p>
          <a:p>
            <a:pPr algn="l">
              <a:lnSpc>
                <a:spcPts val="3079"/>
              </a:lnSpc>
            </a:pPr>
            <a:r>
              <a:rPr lang="fr-CA" sz="2199" spc="-65" noProof="0" dirty="0">
                <a:solidFill>
                  <a:srgbClr val="000000"/>
                </a:solidFill>
                <a:latin typeface="Open Sauce"/>
                <a:ea typeface="Open Sauce"/>
                <a:cs typeface="Open Sauce"/>
                <a:sym typeface="Open Sauce"/>
              </a:rPr>
              <a:t>Commentateur politique à TVA depuis 2022.</a:t>
            </a:r>
          </a:p>
          <a:p>
            <a:pPr algn="l">
              <a:lnSpc>
                <a:spcPts val="2800"/>
              </a:lnSpc>
            </a:pPr>
            <a:endParaRPr lang="fr-CA" sz="2199" spc="-65" noProof="0" dirty="0">
              <a:solidFill>
                <a:srgbClr val="000000"/>
              </a:solidFill>
              <a:latin typeface="Open Sauce"/>
              <a:ea typeface="Open Sauce"/>
              <a:cs typeface="Open Sauce"/>
              <a:sym typeface="Open Sauce"/>
            </a:endParaRPr>
          </a:p>
          <a:p>
            <a:pPr algn="l">
              <a:lnSpc>
                <a:spcPts val="2240"/>
              </a:lnSpc>
            </a:pPr>
            <a:r>
              <a:rPr lang="fr-CA" sz="1600" spc="-48" noProof="0" dirty="0">
                <a:solidFill>
                  <a:srgbClr val="000000"/>
                </a:solidFill>
                <a:latin typeface="Open Sauce"/>
                <a:ea typeface="Open Sauce"/>
                <a:cs typeface="Open Sauce"/>
                <a:sym typeface="Open Sauce"/>
              </a:rPr>
              <a:t>Source: Assemblée nationale et PLQ.org</a:t>
            </a:r>
          </a:p>
          <a:p>
            <a:pPr algn="ctr">
              <a:lnSpc>
                <a:spcPts val="2800"/>
              </a:lnSpc>
              <a:spcBef>
                <a:spcPct val="0"/>
              </a:spcBef>
            </a:pPr>
            <a:endParaRPr lang="fr-CA" sz="1600" spc="-48" noProof="0" dirty="0">
              <a:solidFill>
                <a:srgbClr val="000000"/>
              </a:solidFill>
              <a:latin typeface="Open Sauce"/>
              <a:ea typeface="Open Sauce"/>
              <a:cs typeface="Open Sauce"/>
              <a:sym typeface="Open Sauce"/>
            </a:endParaRPr>
          </a:p>
        </p:txBody>
      </p:sp>
      <p:sp>
        <p:nvSpPr>
          <p:cNvPr id="4" name="Freeform 4"/>
          <p:cNvSpPr/>
          <p:nvPr/>
        </p:nvSpPr>
        <p:spPr>
          <a:xfrm>
            <a:off x="13162102" y="1028700"/>
            <a:ext cx="4764505" cy="4114800"/>
          </a:xfrm>
          <a:custGeom>
            <a:avLst/>
            <a:gdLst/>
            <a:ahLst/>
            <a:cxnLst/>
            <a:rect l="l" t="t" r="r" b="b"/>
            <a:pathLst>
              <a:path w="4764505" h="4114800">
                <a:moveTo>
                  <a:pt x="0" y="0"/>
                </a:moveTo>
                <a:lnTo>
                  <a:pt x="4764506" y="0"/>
                </a:lnTo>
                <a:lnTo>
                  <a:pt x="4764506" y="4114800"/>
                </a:lnTo>
                <a:lnTo>
                  <a:pt x="0" y="4114800"/>
                </a:lnTo>
                <a:lnTo>
                  <a:pt x="0" y="0"/>
                </a:lnTo>
                <a:close/>
              </a:path>
            </a:pathLst>
          </a:custGeom>
          <a:blipFill>
            <a:blip r:embed="rId4"/>
            <a:stretch>
              <a:fillRect/>
            </a:stretch>
          </a:blipFill>
        </p:spPr>
        <p:txBody>
          <a:bodyPr/>
          <a:lstStyle/>
          <a:p>
            <a:endParaRPr lang="fr-CA" noProof="0" dirty="0"/>
          </a:p>
        </p:txBody>
      </p:sp>
      <p:sp>
        <p:nvSpPr>
          <p:cNvPr id="5" name="TextBox 5"/>
          <p:cNvSpPr txBox="1"/>
          <p:nvPr/>
        </p:nvSpPr>
        <p:spPr>
          <a:xfrm>
            <a:off x="894786" y="1169511"/>
            <a:ext cx="13387355" cy="1452879"/>
          </a:xfrm>
          <a:prstGeom prst="rect">
            <a:avLst/>
          </a:prstGeom>
        </p:spPr>
        <p:txBody>
          <a:bodyPr lIns="0" tIns="0" rIns="0" bIns="0" rtlCol="0" anchor="t">
            <a:spAutoFit/>
          </a:bodyPr>
          <a:lstStyle/>
          <a:p>
            <a:pPr algn="l">
              <a:lnSpc>
                <a:spcPts val="10009"/>
              </a:lnSpc>
            </a:pPr>
            <a:r>
              <a:rPr lang="fr-CA" sz="12999" spc="-519" noProof="0" dirty="0">
                <a:solidFill>
                  <a:srgbClr val="1E3D58"/>
                </a:solidFill>
                <a:latin typeface="Bebas Neue"/>
                <a:ea typeface="Bebas Neue"/>
                <a:cs typeface="Bebas Neue"/>
                <a:sym typeface="Bebas Neue"/>
              </a:rPr>
              <a:t>Gaétan barrette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sp>
        <p:nvSpPr>
          <p:cNvPr id="2" name="TextBox 2"/>
          <p:cNvSpPr txBox="1"/>
          <p:nvPr/>
        </p:nvSpPr>
        <p:spPr>
          <a:xfrm>
            <a:off x="1028700" y="854428"/>
            <a:ext cx="16839301" cy="1373453"/>
          </a:xfrm>
          <a:prstGeom prst="rect">
            <a:avLst/>
          </a:prstGeom>
        </p:spPr>
        <p:txBody>
          <a:bodyPr lIns="0" tIns="0" rIns="0" bIns="0" rtlCol="0" anchor="t">
            <a:spAutoFit/>
          </a:bodyPr>
          <a:lstStyle/>
          <a:p>
            <a:pPr algn="l">
              <a:lnSpc>
                <a:spcPts val="9394"/>
              </a:lnSpc>
            </a:pPr>
            <a:r>
              <a:rPr lang="fr-CA" sz="12200" spc="-488" noProof="0" dirty="0">
                <a:solidFill>
                  <a:srgbClr val="1E3D58"/>
                </a:solidFill>
                <a:latin typeface="Bebas Neue"/>
                <a:ea typeface="Bebas Neue"/>
                <a:cs typeface="Bebas Neue"/>
                <a:sym typeface="Bebas Neue"/>
              </a:rPr>
              <a:t>Vision et posture : Dr. barrette </a:t>
            </a:r>
            <a:endParaRPr lang="fr-CA" sz="12200" spc="-488" noProof="0" dirty="0">
              <a:solidFill>
                <a:srgbClr val="1E3D58"/>
              </a:solidFill>
              <a:latin typeface="Bebas Neue"/>
              <a:ea typeface="Bebas Neue"/>
              <a:cs typeface="Bebas Neue"/>
            </a:endParaRPr>
          </a:p>
        </p:txBody>
      </p:sp>
      <p:sp>
        <p:nvSpPr>
          <p:cNvPr id="3" name="TextBox 3"/>
          <p:cNvSpPr txBox="1"/>
          <p:nvPr/>
        </p:nvSpPr>
        <p:spPr>
          <a:xfrm>
            <a:off x="1028700" y="2745037"/>
            <a:ext cx="15042444" cy="6687535"/>
          </a:xfrm>
          <a:prstGeom prst="rect">
            <a:avLst/>
          </a:prstGeom>
        </p:spPr>
        <p:txBody>
          <a:bodyPr lIns="0" tIns="0" rIns="0" bIns="0" rtlCol="0" anchor="t">
            <a:spAutoFit/>
          </a:bodyPr>
          <a:lstStyle/>
          <a:p>
            <a:pPr algn="l">
              <a:lnSpc>
                <a:spcPts val="2824"/>
              </a:lnSpc>
            </a:pPr>
            <a:r>
              <a:rPr lang="fr-CA" sz="2172" spc="-65" noProof="0" dirty="0">
                <a:solidFill>
                  <a:srgbClr val="000000"/>
                </a:solidFill>
                <a:latin typeface="Open Sauce"/>
                <a:ea typeface="Open Sauce"/>
                <a:cs typeface="Open Sauce"/>
                <a:sym typeface="Open Sauce"/>
              </a:rPr>
              <a:t>1. Comment perceviez-vous le rôle d’un sous-ministre au début de votre mandat ?</a:t>
            </a:r>
          </a:p>
          <a:p>
            <a:pPr algn="l">
              <a:lnSpc>
                <a:spcPts val="2824"/>
              </a:lnSpc>
            </a:pPr>
            <a:endParaRPr lang="fr-CA" sz="2172" spc="-65" noProof="0" dirty="0">
              <a:solidFill>
                <a:srgbClr val="000000"/>
              </a:solidFill>
              <a:latin typeface="Open Sauce"/>
              <a:ea typeface="Open Sauce"/>
              <a:cs typeface="Open Sauce"/>
              <a:sym typeface="Open Sauce"/>
            </a:endParaRPr>
          </a:p>
          <a:p>
            <a:pPr marL="938083" lvl="2" indent="-312694" algn="l">
              <a:lnSpc>
                <a:spcPts val="2824"/>
              </a:lnSpc>
              <a:buFont typeface="Arial"/>
              <a:buChar char="⚬"/>
            </a:pPr>
            <a:r>
              <a:rPr lang="fr-CA" sz="2172" spc="-65" noProof="0" dirty="0">
                <a:solidFill>
                  <a:srgbClr val="000000"/>
                </a:solidFill>
                <a:latin typeface="Open Sauce"/>
                <a:ea typeface="Open Sauce"/>
                <a:cs typeface="Open Sauce"/>
                <a:sym typeface="Open Sauce"/>
              </a:rPr>
              <a:t>Partenaire dans un « ménage à trois » avec le chef de cabinet et le ministre.</a:t>
            </a:r>
          </a:p>
          <a:p>
            <a:pPr algn="l">
              <a:lnSpc>
                <a:spcPts val="2824"/>
              </a:lnSpc>
            </a:pPr>
            <a:endParaRPr lang="fr-CA" sz="2172" spc="-65" noProof="0" dirty="0">
              <a:solidFill>
                <a:srgbClr val="000000"/>
              </a:solidFill>
              <a:latin typeface="Open Sauce"/>
              <a:ea typeface="Open Sauce"/>
              <a:cs typeface="Open Sauce"/>
              <a:sym typeface="Open Sauce"/>
            </a:endParaRPr>
          </a:p>
          <a:p>
            <a:pPr marL="938083" lvl="2" indent="-312694" algn="l">
              <a:lnSpc>
                <a:spcPts val="2824"/>
              </a:lnSpc>
              <a:buFont typeface="Arial"/>
              <a:buChar char="⚬"/>
            </a:pPr>
            <a:r>
              <a:rPr lang="fr-CA" sz="2172" spc="-65" noProof="0" dirty="0">
                <a:solidFill>
                  <a:srgbClr val="000000"/>
                </a:solidFill>
                <a:latin typeface="Open Sauce"/>
                <a:ea typeface="Open Sauce"/>
                <a:cs typeface="Open Sauce"/>
                <a:sym typeface="Open Sauce"/>
              </a:rPr>
              <a:t>Loyauté partagée : au ministre et à l’État via le secrétaire général.</a:t>
            </a:r>
          </a:p>
          <a:p>
            <a:pPr algn="l">
              <a:lnSpc>
                <a:spcPts val="2824"/>
              </a:lnSpc>
            </a:pPr>
            <a:endParaRPr lang="fr-CA" sz="2172" spc="-65" noProof="0" dirty="0">
              <a:solidFill>
                <a:srgbClr val="000000"/>
              </a:solidFill>
              <a:latin typeface="Open Sauce"/>
              <a:ea typeface="Open Sauce"/>
              <a:cs typeface="Open Sauce"/>
              <a:sym typeface="Open Sauce"/>
            </a:endParaRPr>
          </a:p>
          <a:p>
            <a:pPr algn="l">
              <a:lnSpc>
                <a:spcPts val="2824"/>
              </a:lnSpc>
            </a:pPr>
            <a:endParaRPr lang="fr-CA" sz="2172" spc="-65" noProof="0" dirty="0">
              <a:solidFill>
                <a:srgbClr val="000000"/>
              </a:solidFill>
              <a:latin typeface="Open Sauce"/>
              <a:ea typeface="Open Sauce"/>
              <a:cs typeface="Open Sauce"/>
              <a:sym typeface="Open Sauce"/>
            </a:endParaRPr>
          </a:p>
          <a:p>
            <a:pPr algn="l">
              <a:lnSpc>
                <a:spcPts val="2824"/>
              </a:lnSpc>
            </a:pPr>
            <a:r>
              <a:rPr lang="fr-CA" sz="2172" spc="-65" noProof="0" dirty="0">
                <a:solidFill>
                  <a:srgbClr val="000000"/>
                </a:solidFill>
                <a:latin typeface="Open Sauce"/>
                <a:ea typeface="Open Sauce"/>
                <a:cs typeface="Open Sauce"/>
                <a:sym typeface="Open Sauce"/>
              </a:rPr>
              <a:t>2. Qu’est-ce qui, dans l’attitude ou les comportements d’un gestionnaire, augmente votre confiance ?</a:t>
            </a:r>
          </a:p>
          <a:p>
            <a:pPr algn="l">
              <a:lnSpc>
                <a:spcPts val="2824"/>
              </a:lnSpc>
            </a:pPr>
            <a:endParaRPr lang="fr-CA" sz="2172" spc="-65" noProof="0" dirty="0">
              <a:solidFill>
                <a:srgbClr val="000000"/>
              </a:solidFill>
              <a:latin typeface="Open Sauce"/>
              <a:ea typeface="Open Sauce"/>
              <a:cs typeface="Open Sauce"/>
              <a:sym typeface="Open Sauce"/>
            </a:endParaRPr>
          </a:p>
          <a:p>
            <a:pPr marL="938083" lvl="2" indent="-312694" algn="l">
              <a:lnSpc>
                <a:spcPts val="2824"/>
              </a:lnSpc>
              <a:buFont typeface="Arial"/>
              <a:buChar char="⚬"/>
            </a:pPr>
            <a:r>
              <a:rPr lang="fr-CA" sz="2172" spc="-65" noProof="0" dirty="0">
                <a:solidFill>
                  <a:srgbClr val="000000"/>
                </a:solidFill>
                <a:latin typeface="Open Sauce"/>
                <a:ea typeface="Open Sauce"/>
                <a:cs typeface="Open Sauce"/>
                <a:sym typeface="Open Sauce"/>
              </a:rPr>
              <a:t>Compétence, transparence et pensée organisée, documentée.</a:t>
            </a:r>
          </a:p>
          <a:p>
            <a:pPr algn="l">
              <a:lnSpc>
                <a:spcPts val="2824"/>
              </a:lnSpc>
            </a:pPr>
            <a:endParaRPr lang="fr-CA" sz="2172" spc="-65" noProof="0" dirty="0">
              <a:solidFill>
                <a:srgbClr val="000000"/>
              </a:solidFill>
              <a:latin typeface="Open Sauce"/>
              <a:ea typeface="Open Sauce"/>
              <a:cs typeface="Open Sauce"/>
              <a:sym typeface="Open Sauce"/>
            </a:endParaRPr>
          </a:p>
          <a:p>
            <a:pPr marL="938083" lvl="2" indent="-312694" algn="l">
              <a:lnSpc>
                <a:spcPts val="2824"/>
              </a:lnSpc>
              <a:buFont typeface="Arial"/>
              <a:buChar char="⚬"/>
            </a:pPr>
            <a:r>
              <a:rPr lang="fr-CA" sz="2172" spc="-65" noProof="0" dirty="0">
                <a:solidFill>
                  <a:srgbClr val="000000"/>
                </a:solidFill>
                <a:latin typeface="Open Sauce"/>
                <a:ea typeface="Open Sauce"/>
                <a:cs typeface="Open Sauce"/>
                <a:sym typeface="Open Sauce"/>
              </a:rPr>
              <a:t>Capacité à exposer les enjeux clairement et proposer des solutions.</a:t>
            </a:r>
          </a:p>
          <a:p>
            <a:pPr algn="l">
              <a:lnSpc>
                <a:spcPts val="2824"/>
              </a:lnSpc>
            </a:pPr>
            <a:endParaRPr lang="fr-CA" sz="2172" spc="-65" noProof="0" dirty="0">
              <a:solidFill>
                <a:srgbClr val="000000"/>
              </a:solidFill>
              <a:latin typeface="Open Sauce"/>
              <a:ea typeface="Open Sauce"/>
              <a:cs typeface="Open Sauce"/>
              <a:sym typeface="Open Sauce"/>
            </a:endParaRPr>
          </a:p>
          <a:p>
            <a:pPr algn="l">
              <a:lnSpc>
                <a:spcPts val="2824"/>
              </a:lnSpc>
            </a:pPr>
            <a:r>
              <a:rPr lang="fr-CA" sz="2172" spc="-65" noProof="0" dirty="0">
                <a:solidFill>
                  <a:srgbClr val="000000"/>
                </a:solidFill>
                <a:latin typeface="Open Sauce"/>
                <a:ea typeface="Open Sauce"/>
                <a:cs typeface="Open Sauce"/>
                <a:sym typeface="Open Sauce"/>
              </a:rPr>
              <a:t>3. À l’inverse, qu’est-ce qui diminue votre confiance ou vous fait douter de sa loyauté ou de sa capacité à livrer ?</a:t>
            </a:r>
          </a:p>
          <a:p>
            <a:pPr algn="l">
              <a:lnSpc>
                <a:spcPts val="2824"/>
              </a:lnSpc>
            </a:pPr>
            <a:endParaRPr lang="fr-CA" sz="2172" spc="-65" noProof="0" dirty="0">
              <a:solidFill>
                <a:srgbClr val="000000"/>
              </a:solidFill>
              <a:latin typeface="Open Sauce"/>
              <a:ea typeface="Open Sauce"/>
              <a:cs typeface="Open Sauce"/>
              <a:sym typeface="Open Sauce"/>
            </a:endParaRPr>
          </a:p>
          <a:p>
            <a:pPr marL="938083" lvl="2" indent="-312694" algn="l">
              <a:lnSpc>
                <a:spcPts val="2824"/>
              </a:lnSpc>
              <a:buFont typeface="Arial"/>
              <a:buChar char="⚬"/>
            </a:pPr>
            <a:r>
              <a:rPr lang="fr-CA" sz="2172" spc="-65" noProof="0" dirty="0">
                <a:solidFill>
                  <a:srgbClr val="000000"/>
                </a:solidFill>
                <a:latin typeface="Open Sauce"/>
                <a:ea typeface="Open Sauce"/>
                <a:cs typeface="Open Sauce"/>
                <a:sym typeface="Open Sauce"/>
              </a:rPr>
              <a:t>Information inexacte ou retenue volontairement.</a:t>
            </a:r>
          </a:p>
          <a:p>
            <a:pPr algn="l">
              <a:lnSpc>
                <a:spcPts val="2824"/>
              </a:lnSpc>
            </a:pPr>
            <a:endParaRPr lang="fr-CA" sz="2172" spc="-65" noProof="0" dirty="0">
              <a:solidFill>
                <a:srgbClr val="000000"/>
              </a:solidFill>
              <a:latin typeface="Open Sauce"/>
              <a:ea typeface="Open Sauce"/>
              <a:cs typeface="Open Sauce"/>
              <a:sym typeface="Open Sauce"/>
            </a:endParaRPr>
          </a:p>
          <a:p>
            <a:pPr marL="938083" lvl="2" indent="-312694" algn="l">
              <a:lnSpc>
                <a:spcPts val="2824"/>
              </a:lnSpc>
              <a:buFont typeface="Arial"/>
              <a:buChar char="⚬"/>
            </a:pPr>
            <a:r>
              <a:rPr lang="fr-CA" sz="2172" spc="-65" noProof="0" dirty="0">
                <a:solidFill>
                  <a:srgbClr val="000000"/>
                </a:solidFill>
                <a:latin typeface="Open Sauce"/>
                <a:ea typeface="Open Sauce"/>
                <a:cs typeface="Open Sauce"/>
                <a:sym typeface="Open Sauce"/>
              </a:rPr>
              <a:t>Attitude partisane ou manque de neutralité.</a:t>
            </a:r>
          </a:p>
          <a:p>
            <a:pPr algn="l">
              <a:lnSpc>
                <a:spcPts val="2824"/>
              </a:lnSpc>
            </a:pPr>
            <a:endParaRPr lang="fr-CA" sz="2172" spc="-65" noProof="0" dirty="0">
              <a:solidFill>
                <a:srgbClr val="000000"/>
              </a:solidFill>
              <a:latin typeface="Open Sauce"/>
              <a:ea typeface="Open Sauce"/>
              <a:cs typeface="Open Sauce"/>
              <a:sym typeface="Open Sau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sp>
        <p:nvSpPr>
          <p:cNvPr id="2" name="TextBox 2"/>
          <p:cNvSpPr txBox="1"/>
          <p:nvPr/>
        </p:nvSpPr>
        <p:spPr>
          <a:xfrm>
            <a:off x="1028700" y="854428"/>
            <a:ext cx="16839301" cy="1373453"/>
          </a:xfrm>
          <a:prstGeom prst="rect">
            <a:avLst/>
          </a:prstGeom>
        </p:spPr>
        <p:txBody>
          <a:bodyPr lIns="0" tIns="0" rIns="0" bIns="0" rtlCol="0" anchor="t">
            <a:spAutoFit/>
          </a:bodyPr>
          <a:lstStyle/>
          <a:p>
            <a:pPr>
              <a:lnSpc>
                <a:spcPts val="9394"/>
              </a:lnSpc>
            </a:pPr>
            <a:r>
              <a:rPr lang="fr-CA" sz="12200" spc="-488" noProof="0" dirty="0">
                <a:solidFill>
                  <a:srgbClr val="1E3D58"/>
                </a:solidFill>
                <a:latin typeface="Bebas Neue"/>
                <a:ea typeface="Bebas Neue"/>
                <a:cs typeface="Bebas Neue"/>
                <a:sym typeface="Bebas Neue"/>
              </a:rPr>
              <a:t>Vision et posture : DR. barrette</a:t>
            </a:r>
            <a:endParaRPr lang="fr-CA" sz="12200" spc="-488" noProof="0" dirty="0">
              <a:solidFill>
                <a:srgbClr val="1E3D58"/>
              </a:solidFill>
              <a:latin typeface="Bebas Neue"/>
              <a:ea typeface="Bebas Neue"/>
              <a:cs typeface="Bebas Neue"/>
            </a:endParaRPr>
          </a:p>
        </p:txBody>
      </p:sp>
      <p:sp>
        <p:nvSpPr>
          <p:cNvPr id="3" name="TextBox 3"/>
          <p:cNvSpPr txBox="1"/>
          <p:nvPr/>
        </p:nvSpPr>
        <p:spPr>
          <a:xfrm>
            <a:off x="1028700" y="2599292"/>
            <a:ext cx="15042444" cy="6868160"/>
          </a:xfrm>
          <a:prstGeom prst="rect">
            <a:avLst/>
          </a:prstGeom>
        </p:spPr>
        <p:txBody>
          <a:bodyPr lIns="0" tIns="0" rIns="0" bIns="0" rtlCol="0" anchor="t">
            <a:spAutoFit/>
          </a:bodyPr>
          <a:lstStyle/>
          <a:p>
            <a:pPr algn="l">
              <a:lnSpc>
                <a:spcPts val="2859"/>
              </a:lnSpc>
            </a:pPr>
            <a:r>
              <a:rPr lang="fr-CA" sz="2199" spc="-65" noProof="0" dirty="0">
                <a:solidFill>
                  <a:srgbClr val="1E3D58"/>
                </a:solidFill>
                <a:latin typeface="Open Sauce"/>
                <a:ea typeface="Open Sauce"/>
                <a:cs typeface="Open Sauce"/>
                <a:sym typeface="Open Sauce"/>
              </a:rPr>
              <a:t>4. Est-ce que vous avez déjà senti qu’un gestionnaire n’osait pas vous dire les choses franchement ? Pourquoi selon vous ?</a:t>
            </a:r>
          </a:p>
          <a:p>
            <a:pPr algn="l">
              <a:lnSpc>
                <a:spcPts val="2859"/>
              </a:lnSpc>
            </a:pPr>
            <a:endParaRPr lang="fr-CA" sz="2199" spc="-65" noProof="0" dirty="0">
              <a:solidFill>
                <a:srgbClr val="1E3D58"/>
              </a:solidFill>
              <a:latin typeface="Open Sauce"/>
              <a:ea typeface="Open Sauce"/>
              <a:cs typeface="Open Sauce"/>
              <a:sym typeface="Open Sauce"/>
            </a:endParaRPr>
          </a:p>
          <a:p>
            <a:pPr marL="949959" lvl="2" indent="-316653" algn="l">
              <a:lnSpc>
                <a:spcPts val="2859"/>
              </a:lnSpc>
              <a:buFont typeface="Arial"/>
              <a:buChar char="⚬"/>
            </a:pPr>
            <a:r>
              <a:rPr lang="fr-CA" sz="2199" spc="-65" noProof="0" dirty="0">
                <a:solidFill>
                  <a:srgbClr val="1E3D58"/>
                </a:solidFill>
                <a:latin typeface="Open Sauce"/>
                <a:ea typeface="Open Sauce"/>
                <a:cs typeface="Open Sauce"/>
                <a:sym typeface="Open Sauce"/>
              </a:rPr>
              <a:t>Oui, parfois à cause d’une culture de rétention d’information.</a:t>
            </a:r>
          </a:p>
          <a:p>
            <a:pPr algn="l">
              <a:lnSpc>
                <a:spcPts val="2859"/>
              </a:lnSpc>
            </a:pPr>
            <a:endParaRPr lang="fr-CA" sz="2199" spc="-65" noProof="0" dirty="0">
              <a:solidFill>
                <a:srgbClr val="1E3D58"/>
              </a:solidFill>
              <a:latin typeface="Open Sauce"/>
              <a:ea typeface="Open Sauce"/>
              <a:cs typeface="Open Sauce"/>
              <a:sym typeface="Open Sauce"/>
            </a:endParaRPr>
          </a:p>
          <a:p>
            <a:pPr marL="949959" lvl="2" indent="-316653" algn="l">
              <a:lnSpc>
                <a:spcPts val="2859"/>
              </a:lnSpc>
              <a:buFont typeface="Arial"/>
              <a:buChar char="⚬"/>
            </a:pPr>
            <a:r>
              <a:rPr lang="fr-CA" sz="2199" spc="-65" noProof="0" dirty="0">
                <a:solidFill>
                  <a:srgbClr val="1E3D58"/>
                </a:solidFill>
                <a:latin typeface="Open Sauce"/>
                <a:ea typeface="Open Sauce"/>
                <a:cs typeface="Open Sauce"/>
                <a:sym typeface="Open Sauce"/>
              </a:rPr>
              <a:t>Crainte des conséquences ou compétition malsaine entre directions.</a:t>
            </a: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r>
              <a:rPr lang="fr-CA" sz="2199" spc="-65" noProof="0" dirty="0">
                <a:solidFill>
                  <a:srgbClr val="1E3D58"/>
                </a:solidFill>
                <a:latin typeface="Open Sauce"/>
                <a:ea typeface="Open Sauce"/>
                <a:cs typeface="Open Sauce"/>
                <a:sym typeface="Open Sauce"/>
              </a:rPr>
              <a:t>5. Avec les constats de la Commission Gallant, pensez-vous que vous auriez agi différemment dans certaines situations ? Si oui, lesquelles ?</a:t>
            </a:r>
          </a:p>
          <a:p>
            <a:pPr algn="l">
              <a:lnSpc>
                <a:spcPts val="2859"/>
              </a:lnSpc>
            </a:pPr>
            <a:endParaRPr lang="fr-CA" sz="2199" spc="-65" noProof="0" dirty="0">
              <a:solidFill>
                <a:srgbClr val="1E3D58"/>
              </a:solidFill>
              <a:latin typeface="Open Sauce"/>
              <a:ea typeface="Open Sauce"/>
              <a:cs typeface="Open Sauce"/>
              <a:sym typeface="Open Sauce"/>
            </a:endParaRPr>
          </a:p>
          <a:p>
            <a:pPr marL="949959" lvl="2" indent="-316653" algn="l">
              <a:lnSpc>
                <a:spcPts val="2859"/>
              </a:lnSpc>
              <a:buFont typeface="Arial"/>
              <a:buChar char="⚬"/>
            </a:pPr>
            <a:r>
              <a:rPr lang="fr-CA" sz="2199" spc="-65" noProof="0" dirty="0">
                <a:solidFill>
                  <a:srgbClr val="1E3D58"/>
                </a:solidFill>
                <a:latin typeface="Open Sauce"/>
                <a:ea typeface="Open Sauce"/>
                <a:cs typeface="Open Sauce"/>
                <a:sym typeface="Open Sauce"/>
              </a:rPr>
              <a:t>Maintenir la transparence (95 % présente) mais reconnaître ses limites.</a:t>
            </a:r>
          </a:p>
          <a:p>
            <a:pPr algn="l">
              <a:lnSpc>
                <a:spcPts val="2859"/>
              </a:lnSpc>
            </a:pPr>
            <a:endParaRPr lang="fr-CA" sz="2199" spc="-65" noProof="0" dirty="0">
              <a:solidFill>
                <a:srgbClr val="1E3D58"/>
              </a:solidFill>
              <a:latin typeface="Open Sauce"/>
              <a:ea typeface="Open Sauce"/>
              <a:cs typeface="Open Sauce"/>
              <a:sym typeface="Open Sauce"/>
            </a:endParaRPr>
          </a:p>
          <a:p>
            <a:pPr marL="949959" lvl="2" indent="-316653" algn="l">
              <a:lnSpc>
                <a:spcPts val="2859"/>
              </a:lnSpc>
              <a:buFont typeface="Arial"/>
              <a:buChar char="⚬"/>
            </a:pPr>
            <a:r>
              <a:rPr lang="fr-CA" sz="2199" spc="-65" noProof="0" dirty="0">
                <a:solidFill>
                  <a:srgbClr val="1E3D58"/>
                </a:solidFill>
                <a:latin typeface="Open Sauce"/>
                <a:ea typeface="Open Sauce"/>
                <a:cs typeface="Open Sauce"/>
                <a:sym typeface="Open Sauce"/>
              </a:rPr>
              <a:t>Conseil clé : prendre des notes pour se protéger et assurer la traçabilité.</a:t>
            </a: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endParaRPr lang="fr-CA" sz="2199" spc="-65" noProof="0" dirty="0">
              <a:solidFill>
                <a:srgbClr val="1E3D58"/>
              </a:solidFill>
              <a:latin typeface="Open Sauce"/>
              <a:ea typeface="Open Sauce"/>
              <a:cs typeface="Open Sauce"/>
              <a:sym typeface="Open Sauce"/>
            </a:endParaRPr>
          </a:p>
          <a:p>
            <a:pPr algn="l">
              <a:lnSpc>
                <a:spcPts val="2859"/>
              </a:lnSpc>
            </a:pPr>
            <a:endParaRPr lang="fr-CA" sz="2199" spc="-65" noProof="0" dirty="0">
              <a:solidFill>
                <a:srgbClr val="1E3D58"/>
              </a:solidFill>
              <a:latin typeface="Open Sauce"/>
              <a:ea typeface="Open Sauce"/>
              <a:cs typeface="Open Sauce"/>
              <a:sym typeface="Open Sau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Freeform 2"/>
          <p:cNvSpPr/>
          <p:nvPr/>
        </p:nvSpPr>
        <p:spPr>
          <a:xfrm>
            <a:off x="2809134" y="1167570"/>
            <a:ext cx="321564" cy="321564"/>
          </a:xfrm>
          <a:custGeom>
            <a:avLst/>
            <a:gdLst/>
            <a:ahLst/>
            <a:cxnLst/>
            <a:rect l="l" t="t" r="r" b="b"/>
            <a:pathLst>
              <a:path w="321564" h="321564">
                <a:moveTo>
                  <a:pt x="0" y="0"/>
                </a:moveTo>
                <a:lnTo>
                  <a:pt x="321563" y="0"/>
                </a:lnTo>
                <a:lnTo>
                  <a:pt x="321563" y="321563"/>
                </a:lnTo>
                <a:lnTo>
                  <a:pt x="0" y="321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noProof="0" dirty="0"/>
          </a:p>
        </p:txBody>
      </p:sp>
      <p:sp>
        <p:nvSpPr>
          <p:cNvPr id="3" name="TextBox 3"/>
          <p:cNvSpPr txBox="1"/>
          <p:nvPr/>
        </p:nvSpPr>
        <p:spPr>
          <a:xfrm>
            <a:off x="1028700" y="570035"/>
            <a:ext cx="10058040" cy="1585594"/>
          </a:xfrm>
          <a:prstGeom prst="rect">
            <a:avLst/>
          </a:prstGeom>
        </p:spPr>
        <p:txBody>
          <a:bodyPr lIns="0" tIns="0" rIns="0" bIns="0" rtlCol="0" anchor="t">
            <a:spAutoFit/>
          </a:bodyPr>
          <a:lstStyle/>
          <a:p>
            <a:pPr algn="l">
              <a:lnSpc>
                <a:spcPts val="11439"/>
              </a:lnSpc>
            </a:pPr>
            <a:r>
              <a:rPr lang="fr-CA" sz="12999" spc="-389" noProof="0" dirty="0" err="1">
                <a:solidFill>
                  <a:srgbClr val="E8EEF1"/>
                </a:solidFill>
                <a:latin typeface="Bebas Neue"/>
                <a:ea typeface="Bebas Neue"/>
                <a:cs typeface="Bebas Neue"/>
                <a:sym typeface="Bebas Neue"/>
              </a:rPr>
              <a:t>michel</a:t>
            </a:r>
            <a:r>
              <a:rPr lang="fr-CA" sz="12999" spc="-389" noProof="0" dirty="0">
                <a:solidFill>
                  <a:srgbClr val="E8EEF1"/>
                </a:solidFill>
                <a:latin typeface="Bebas Neue"/>
                <a:ea typeface="Bebas Neue"/>
                <a:cs typeface="Bebas Neue"/>
                <a:sym typeface="Bebas Neue"/>
              </a:rPr>
              <a:t> fontaine</a:t>
            </a:r>
          </a:p>
        </p:txBody>
      </p:sp>
      <p:sp>
        <p:nvSpPr>
          <p:cNvPr id="4" name="TextBox 4"/>
          <p:cNvSpPr txBox="1"/>
          <p:nvPr/>
        </p:nvSpPr>
        <p:spPr>
          <a:xfrm>
            <a:off x="1028700" y="1963284"/>
            <a:ext cx="13969776" cy="7773603"/>
          </a:xfrm>
          <a:prstGeom prst="rect">
            <a:avLst/>
          </a:prstGeom>
        </p:spPr>
        <p:txBody>
          <a:bodyPr lIns="0" tIns="0" rIns="0" bIns="0" rtlCol="0" anchor="t">
            <a:spAutoFit/>
          </a:bodyPr>
          <a:lstStyle/>
          <a:p>
            <a:pPr algn="just">
              <a:lnSpc>
                <a:spcPts val="3079"/>
              </a:lnSpc>
              <a:spcBef>
                <a:spcPct val="0"/>
              </a:spcBef>
            </a:pPr>
            <a:r>
              <a:rPr lang="fr-CA" sz="2199" b="1" u="sng" spc="-65" noProof="0" dirty="0">
                <a:solidFill>
                  <a:srgbClr val="E8EEF1"/>
                </a:solidFill>
                <a:latin typeface="Open Sauce Bold"/>
                <a:ea typeface="Open Sauce Bold"/>
                <a:cs typeface="Open Sauce Bold"/>
                <a:sym typeface="Open Sauce Bold"/>
              </a:rPr>
              <a:t>Expérience professionnelle</a:t>
            </a:r>
          </a:p>
          <a:p>
            <a:pPr algn="just">
              <a:lnSpc>
                <a:spcPts val="2221"/>
              </a:lnSpc>
            </a:pPr>
            <a:r>
              <a:rPr lang="fr-CA" sz="2199" spc="-65" noProof="0" dirty="0">
                <a:solidFill>
                  <a:srgbClr val="E8EEF1"/>
                </a:solidFill>
                <a:latin typeface="Open Sauce"/>
                <a:ea typeface="Open Sauce"/>
                <a:cs typeface="Open Sauce"/>
                <a:sym typeface="Open Sauce"/>
              </a:rPr>
              <a:t> </a:t>
            </a:r>
          </a:p>
          <a:p>
            <a:pPr marL="474345" lvl="1" indent="-236855" algn="just">
              <a:lnSpc>
                <a:spcPts val="2221"/>
              </a:lnSpc>
              <a:buFont typeface="Arial"/>
              <a:buChar char="•"/>
            </a:pPr>
            <a:r>
              <a:rPr lang="fr-CA" sz="2150" spc="-65" noProof="0" dirty="0">
                <a:solidFill>
                  <a:srgbClr val="E8EEF1"/>
                </a:solidFill>
                <a:latin typeface="Open Sauce"/>
                <a:ea typeface="Open Sauce"/>
                <a:cs typeface="Open Sauce"/>
                <a:sym typeface="Open Sauce"/>
              </a:rPr>
              <a:t>Ministère de la Santé et des Services sociaux (2014</a:t>
            </a:r>
            <a:r>
              <a:rPr lang="fr-CA" sz="2150" spc="-65" dirty="0">
                <a:solidFill>
                  <a:srgbClr val="E8EEF1"/>
                </a:solidFill>
                <a:latin typeface="Open Sauce"/>
                <a:ea typeface="Open Sauce"/>
                <a:cs typeface="Open Sauce"/>
                <a:sym typeface="Open Sauce"/>
              </a:rPr>
              <a:t> -</a:t>
            </a:r>
            <a:r>
              <a:rPr lang="fr-CA" sz="2150" spc="-65" noProof="0" dirty="0">
                <a:solidFill>
                  <a:srgbClr val="E8EEF1"/>
                </a:solidFill>
                <a:latin typeface="Open Sauce"/>
                <a:ea typeface="Open Sauce"/>
                <a:cs typeface="Open Sauce"/>
                <a:sym typeface="Open Sauce"/>
              </a:rPr>
              <a:t> </a:t>
            </a:r>
            <a:r>
              <a:rPr lang="fr-CA" sz="2150" spc="-65" dirty="0">
                <a:solidFill>
                  <a:srgbClr val="E8EEF1"/>
                </a:solidFill>
                <a:latin typeface="Open Sauce"/>
                <a:ea typeface="Open Sauce"/>
                <a:cs typeface="Open Sauce"/>
                <a:sym typeface="Open Sauce"/>
              </a:rPr>
              <a:t>2019):</a:t>
            </a:r>
            <a:r>
              <a:rPr lang="fr-CA" sz="2150" spc="-65" noProof="0" dirty="0">
                <a:solidFill>
                  <a:srgbClr val="FFDE59"/>
                </a:solidFill>
                <a:latin typeface="Open Sauce"/>
                <a:ea typeface="Open Sauce"/>
                <a:cs typeface="Open Sauce"/>
                <a:sym typeface="Open Sauce"/>
              </a:rPr>
              <a:t> </a:t>
            </a:r>
            <a:r>
              <a:rPr lang="fr-CA" sz="2150" spc="-65" noProof="0" dirty="0">
                <a:solidFill>
                  <a:srgbClr val="E8EEF1"/>
                </a:solidFill>
                <a:latin typeface="Open Sauce"/>
                <a:ea typeface="Open Sauce"/>
                <a:cs typeface="Open Sauce"/>
                <a:sym typeface="Open Sauce"/>
              </a:rPr>
              <a:t>Sous-ministre</a:t>
            </a:r>
            <a:endParaRPr lang="fr-CA" sz="2150" spc="-65" noProof="0" dirty="0">
              <a:solidFill>
                <a:srgbClr val="E8EEF1"/>
              </a:solidFill>
              <a:latin typeface="Open Sauce"/>
              <a:ea typeface="Open Sauce"/>
              <a:cs typeface="Open Sauce"/>
            </a:endParaRPr>
          </a:p>
          <a:p>
            <a:pPr algn="just">
              <a:lnSpc>
                <a:spcPts val="2221"/>
              </a:lnSpc>
            </a:pPr>
            <a:endParaRPr lang="fr-CA" sz="2199" spc="-65" noProof="0" dirty="0">
              <a:solidFill>
                <a:srgbClr val="E8EEF1"/>
              </a:solidFill>
              <a:latin typeface="Open Sauce"/>
              <a:ea typeface="Open Sauce"/>
              <a:cs typeface="Open Sauce"/>
              <a:sym typeface="Open Sauce"/>
            </a:endParaRPr>
          </a:p>
          <a:p>
            <a:pPr marL="474345" lvl="1" indent="-236855" algn="just">
              <a:lnSpc>
                <a:spcPts val="2221"/>
              </a:lnSpc>
              <a:buFont typeface="Arial"/>
              <a:buChar char="•"/>
            </a:pPr>
            <a:r>
              <a:rPr lang="fr-CA" sz="2199" spc="-65" noProof="0" dirty="0">
                <a:solidFill>
                  <a:srgbClr val="E8EEF1"/>
                </a:solidFill>
                <a:latin typeface="Open Sauce"/>
                <a:ea typeface="Open Sauce"/>
                <a:cs typeface="Open Sauce"/>
                <a:sym typeface="Open Sauce"/>
              </a:rPr>
              <a:t>Ministère de la Santé et des Services sociaux (2011 - 2014): Sous-ministre associé à la </a:t>
            </a:r>
            <a:endParaRPr lang="fr-CA" sz="2199" spc="-65" noProof="0" dirty="0">
              <a:solidFill>
                <a:srgbClr val="E8EEF1"/>
              </a:solidFill>
              <a:latin typeface="Open Sauce"/>
              <a:ea typeface="Open Sauce"/>
              <a:cs typeface="Open Sauce"/>
            </a:endParaRPr>
          </a:p>
          <a:p>
            <a:pPr algn="just">
              <a:lnSpc>
                <a:spcPts val="2221"/>
              </a:lnSpc>
            </a:pPr>
            <a:r>
              <a:rPr lang="fr-CA" sz="2199" spc="-65" noProof="0" dirty="0">
                <a:solidFill>
                  <a:srgbClr val="E8EEF1"/>
                </a:solidFill>
                <a:latin typeface="Open Sauce"/>
                <a:ea typeface="Open Sauce"/>
                <a:cs typeface="Open Sauce"/>
                <a:sym typeface="Open Sauce"/>
              </a:rPr>
              <a:t>       Direction générale de la coordination, du financement, des immobilisations et du budget</a:t>
            </a:r>
          </a:p>
          <a:p>
            <a:pPr algn="just">
              <a:lnSpc>
                <a:spcPts val="2221"/>
              </a:lnSpc>
            </a:pPr>
            <a:endParaRPr lang="fr-CA" sz="2199" spc="-65" noProof="0" dirty="0">
              <a:solidFill>
                <a:srgbClr val="E8EEF1"/>
              </a:solidFill>
              <a:latin typeface="Open Sauce"/>
              <a:ea typeface="Open Sauce"/>
              <a:cs typeface="Open Sauce"/>
              <a:sym typeface="Open Sauce"/>
            </a:endParaRPr>
          </a:p>
          <a:p>
            <a:pPr marL="474345" lvl="1" indent="-236855" algn="just">
              <a:lnSpc>
                <a:spcPts val="2221"/>
              </a:lnSpc>
              <a:buFont typeface="Arial"/>
              <a:buChar char="•"/>
            </a:pPr>
            <a:r>
              <a:rPr lang="fr-CA" sz="2199" spc="-65" noProof="0" dirty="0">
                <a:solidFill>
                  <a:srgbClr val="E8EEF1"/>
                </a:solidFill>
                <a:latin typeface="Open Sauce"/>
                <a:ea typeface="Open Sauce"/>
                <a:cs typeface="Open Sauce"/>
                <a:sym typeface="Open Sauce"/>
              </a:rPr>
              <a:t>A débuté en 1971 comme infirmier et a ensuite occupé plusieurs postes en tant que chef de service, directeur adjoint, directeur, directeur général, président-directeur général et membre de conseils d’administration au sein de plusieurs entités du réseau de la santé jusqu’en 2011.</a:t>
            </a:r>
            <a:endParaRPr lang="fr-CA" sz="2199" spc="-65" noProof="0" dirty="0">
              <a:solidFill>
                <a:srgbClr val="E8EEF1"/>
              </a:solidFill>
              <a:latin typeface="Open Sauce"/>
              <a:ea typeface="Open Sauce"/>
              <a:cs typeface="Open Sauce"/>
            </a:endParaRPr>
          </a:p>
          <a:p>
            <a:pPr algn="just">
              <a:lnSpc>
                <a:spcPts val="3079"/>
              </a:lnSpc>
            </a:pPr>
            <a:endParaRPr lang="fr-CA" sz="2199" spc="-65" noProof="0" dirty="0">
              <a:solidFill>
                <a:srgbClr val="E8EEF1"/>
              </a:solidFill>
              <a:latin typeface="Open Sauce"/>
              <a:ea typeface="Open Sauce"/>
              <a:cs typeface="Open Sauce"/>
              <a:sym typeface="Open Sauce"/>
            </a:endParaRPr>
          </a:p>
          <a:p>
            <a:pPr algn="just">
              <a:lnSpc>
                <a:spcPts val="3079"/>
              </a:lnSpc>
            </a:pPr>
            <a:r>
              <a:rPr lang="fr-CA" sz="2199" b="1" u="sng" spc="-65" noProof="0" dirty="0">
                <a:solidFill>
                  <a:srgbClr val="E8EEF1"/>
                </a:solidFill>
                <a:latin typeface="Open Sauce Bold"/>
                <a:ea typeface="Open Sauce Bold"/>
                <a:cs typeface="Open Sauce Bold"/>
                <a:sym typeface="Open Sauce Bold"/>
              </a:rPr>
              <a:t>Formation</a:t>
            </a:r>
          </a:p>
          <a:p>
            <a:pPr algn="just">
              <a:lnSpc>
                <a:spcPts val="2221"/>
              </a:lnSpc>
            </a:pPr>
            <a:endParaRPr lang="fr-CA" sz="2199" b="1" u="sng" spc="-65" noProof="0" dirty="0">
              <a:solidFill>
                <a:srgbClr val="E8EEF1"/>
              </a:solidFill>
              <a:latin typeface="Open Sauce Bold"/>
              <a:ea typeface="Open Sauce Bold"/>
              <a:cs typeface="Open Sauce Bold"/>
              <a:sym typeface="Open Sauce Bold"/>
            </a:endParaRPr>
          </a:p>
          <a:p>
            <a:pPr marL="474345" lvl="1" indent="-236855" algn="just">
              <a:lnSpc>
                <a:spcPts val="2221"/>
              </a:lnSpc>
              <a:buFont typeface="Arial"/>
              <a:buChar char="•"/>
            </a:pPr>
            <a:r>
              <a:rPr lang="fr-CA" sz="2199" spc="-65" noProof="0" dirty="0">
                <a:solidFill>
                  <a:srgbClr val="E8EEF1"/>
                </a:solidFill>
                <a:latin typeface="Open Sauce"/>
                <a:ea typeface="Open Sauce"/>
                <a:cs typeface="Open Sauce"/>
                <a:sym typeface="Open Sauce"/>
              </a:rPr>
              <a:t>Membre de l'Ordre des infirmières et infirmiers du Québec</a:t>
            </a:r>
            <a:endParaRPr lang="fr-CA" sz="2199" spc="-65" noProof="0" dirty="0">
              <a:solidFill>
                <a:srgbClr val="E8EEF1"/>
              </a:solidFill>
              <a:latin typeface="Open Sauce"/>
              <a:ea typeface="Open Sauce"/>
              <a:cs typeface="Open Sauce"/>
            </a:endParaRPr>
          </a:p>
          <a:p>
            <a:pPr algn="just">
              <a:lnSpc>
                <a:spcPts val="2221"/>
              </a:lnSpc>
            </a:pPr>
            <a:endParaRPr lang="fr-CA" sz="2199" spc="-65" noProof="0" dirty="0">
              <a:solidFill>
                <a:srgbClr val="E8EEF1"/>
              </a:solidFill>
              <a:latin typeface="Open Sauce"/>
              <a:ea typeface="Open Sauce"/>
              <a:cs typeface="Open Sauce"/>
              <a:sym typeface="Open Sauce"/>
            </a:endParaRPr>
          </a:p>
          <a:p>
            <a:pPr marL="474345" lvl="1" indent="-236855" algn="just">
              <a:lnSpc>
                <a:spcPts val="2221"/>
              </a:lnSpc>
              <a:buFont typeface="Arial"/>
              <a:buChar char="•"/>
            </a:pPr>
            <a:r>
              <a:rPr lang="fr-CA" sz="2199" spc="-65" noProof="0" dirty="0">
                <a:solidFill>
                  <a:srgbClr val="E8EEF1"/>
                </a:solidFill>
                <a:latin typeface="Open Sauce"/>
                <a:ea typeface="Open Sauce"/>
                <a:cs typeface="Open Sauce"/>
                <a:sym typeface="Open Sauce"/>
              </a:rPr>
              <a:t>Université de Sherbrooke (1997) : diplôme de deuxième cycle en droit de la santé</a:t>
            </a:r>
            <a:endParaRPr lang="fr-CA" sz="2199" spc="-65" noProof="0" dirty="0">
              <a:solidFill>
                <a:srgbClr val="E8EEF1"/>
              </a:solidFill>
              <a:latin typeface="Open Sauce"/>
              <a:ea typeface="Open Sauce"/>
              <a:cs typeface="Open Sauce"/>
            </a:endParaRPr>
          </a:p>
          <a:p>
            <a:pPr algn="just">
              <a:lnSpc>
                <a:spcPts val="2221"/>
              </a:lnSpc>
            </a:pPr>
            <a:endParaRPr lang="fr-CA" sz="2199" spc="-65" noProof="0" dirty="0">
              <a:solidFill>
                <a:srgbClr val="E8EEF1"/>
              </a:solidFill>
              <a:latin typeface="Open Sauce"/>
              <a:ea typeface="Open Sauce"/>
              <a:cs typeface="Open Sauce"/>
              <a:sym typeface="Open Sauce"/>
            </a:endParaRPr>
          </a:p>
          <a:p>
            <a:pPr marL="474345" lvl="1" indent="-236855" algn="just">
              <a:lnSpc>
                <a:spcPts val="2221"/>
              </a:lnSpc>
              <a:buFont typeface="Arial"/>
              <a:buChar char="•"/>
            </a:pPr>
            <a:r>
              <a:rPr lang="fr-CA" sz="2199" spc="-65" noProof="0" dirty="0">
                <a:solidFill>
                  <a:srgbClr val="E8EEF1"/>
                </a:solidFill>
                <a:latin typeface="Open Sauce"/>
                <a:ea typeface="Open Sauce"/>
                <a:cs typeface="Open Sauce"/>
                <a:sym typeface="Open Sauce"/>
              </a:rPr>
              <a:t>École nationale d'administration publique (1984) : maîtrise en administration publique</a:t>
            </a:r>
            <a:endParaRPr lang="fr-CA" sz="2199" spc="-65" noProof="0" dirty="0">
              <a:solidFill>
                <a:srgbClr val="E8EEF1"/>
              </a:solidFill>
              <a:latin typeface="Open Sauce"/>
              <a:ea typeface="Open Sauce"/>
              <a:cs typeface="Open Sauce"/>
            </a:endParaRPr>
          </a:p>
          <a:p>
            <a:pPr algn="just">
              <a:lnSpc>
                <a:spcPts val="2221"/>
              </a:lnSpc>
            </a:pPr>
            <a:endParaRPr lang="fr-CA" sz="2199" spc="-65" noProof="0" dirty="0">
              <a:solidFill>
                <a:srgbClr val="E8EEF1"/>
              </a:solidFill>
              <a:latin typeface="Open Sauce"/>
              <a:ea typeface="Open Sauce"/>
              <a:cs typeface="Open Sauce"/>
              <a:sym typeface="Open Sauce"/>
            </a:endParaRPr>
          </a:p>
          <a:p>
            <a:pPr marL="474345" lvl="1" indent="-236855" algn="just">
              <a:lnSpc>
                <a:spcPts val="2221"/>
              </a:lnSpc>
              <a:buFont typeface="Arial"/>
              <a:buChar char="•"/>
            </a:pPr>
            <a:r>
              <a:rPr lang="fr-CA" sz="2199" spc="-65" noProof="0" dirty="0">
                <a:solidFill>
                  <a:srgbClr val="E8EEF1"/>
                </a:solidFill>
                <a:latin typeface="Open Sauce"/>
                <a:ea typeface="Open Sauce"/>
                <a:cs typeface="Open Sauce"/>
                <a:sym typeface="Open Sauce"/>
              </a:rPr>
              <a:t>Université du Québec à Trois-Rivières (1980) : baccalauréat en sciences de la santé (sciences infirmières)</a:t>
            </a:r>
            <a:endParaRPr lang="fr-CA" sz="2199" spc="-65" noProof="0" dirty="0">
              <a:solidFill>
                <a:srgbClr val="E8EEF1"/>
              </a:solidFill>
              <a:latin typeface="Open Sauce"/>
              <a:ea typeface="Open Sauce"/>
              <a:cs typeface="Open Sauce"/>
            </a:endParaRPr>
          </a:p>
          <a:p>
            <a:pPr algn="just">
              <a:lnSpc>
                <a:spcPts val="2221"/>
              </a:lnSpc>
            </a:pPr>
            <a:endParaRPr lang="fr-CA" sz="2199" spc="-65" noProof="0" dirty="0">
              <a:solidFill>
                <a:srgbClr val="E8EEF1"/>
              </a:solidFill>
              <a:latin typeface="Open Sauce"/>
              <a:ea typeface="Open Sauce"/>
              <a:cs typeface="Open Sauce"/>
              <a:sym typeface="Open Sauce"/>
            </a:endParaRPr>
          </a:p>
          <a:p>
            <a:pPr marL="474345" lvl="1" indent="-236855" algn="just">
              <a:lnSpc>
                <a:spcPts val="2221"/>
              </a:lnSpc>
              <a:buFont typeface="Arial"/>
              <a:buChar char="•"/>
            </a:pPr>
            <a:r>
              <a:rPr lang="fr-CA" sz="2199" spc="-65" noProof="0" dirty="0">
                <a:solidFill>
                  <a:srgbClr val="E8EEF1"/>
                </a:solidFill>
                <a:latin typeface="Open Sauce"/>
                <a:ea typeface="Open Sauce"/>
                <a:cs typeface="Open Sauce"/>
                <a:sym typeface="Open Sauce"/>
              </a:rPr>
              <a:t>Hôtel-Dieu de Québec et Université Laval (1971) : diplôme d’infirmier autorisé</a:t>
            </a:r>
            <a:endParaRPr lang="fr-CA" sz="2199" spc="-65" noProof="0" dirty="0">
              <a:solidFill>
                <a:srgbClr val="E8EEF1"/>
              </a:solidFill>
              <a:latin typeface="Open Sauce"/>
              <a:ea typeface="Open Sauce"/>
              <a:cs typeface="Open Sauce"/>
            </a:endParaRPr>
          </a:p>
          <a:p>
            <a:pPr algn="just">
              <a:lnSpc>
                <a:spcPts val="3079"/>
              </a:lnSpc>
            </a:pPr>
            <a:endParaRPr lang="fr-CA" sz="2199" spc="-65" noProof="0" dirty="0">
              <a:solidFill>
                <a:srgbClr val="E8EEF1"/>
              </a:solidFill>
              <a:latin typeface="Open Sauce"/>
              <a:ea typeface="Open Sauce"/>
              <a:cs typeface="Open Sauce"/>
              <a:sym typeface="Open Sauce"/>
            </a:endParaRPr>
          </a:p>
          <a:p>
            <a:pPr algn="just">
              <a:lnSpc>
                <a:spcPts val="2239"/>
              </a:lnSpc>
              <a:spcBef>
                <a:spcPct val="0"/>
              </a:spcBef>
            </a:pPr>
            <a:endParaRPr lang="fr-CA" sz="2199" spc="-65" noProof="0" dirty="0">
              <a:solidFill>
                <a:srgbClr val="E8EEF1"/>
              </a:solidFill>
              <a:latin typeface="Open Sauce"/>
              <a:ea typeface="Open Sauce"/>
              <a:cs typeface="Open Sauce"/>
              <a:sym typeface="Open Sauce"/>
            </a:endParaRPr>
          </a:p>
          <a:p>
            <a:pPr algn="just">
              <a:lnSpc>
                <a:spcPts val="2239"/>
              </a:lnSpc>
              <a:spcBef>
                <a:spcPct val="0"/>
              </a:spcBef>
            </a:pPr>
            <a:r>
              <a:rPr lang="fr-CA" sz="1599" spc="-47" noProof="0" dirty="0">
                <a:solidFill>
                  <a:srgbClr val="E8EEF1"/>
                </a:solidFill>
                <a:latin typeface="Open Sauce"/>
                <a:ea typeface="Open Sauce"/>
                <a:cs typeface="Open Sauce"/>
                <a:sym typeface="Open Sauce"/>
              </a:rPr>
              <a:t>Source: adapté à partir des données publiques du Secrétariat aux emplois supérieurs</a:t>
            </a:r>
          </a:p>
          <a:p>
            <a:pPr algn="just">
              <a:lnSpc>
                <a:spcPts val="2239"/>
              </a:lnSpc>
              <a:spcBef>
                <a:spcPct val="0"/>
              </a:spcBef>
            </a:pPr>
            <a:endParaRPr lang="fr-CA" sz="1599" spc="-47" noProof="0" dirty="0">
              <a:solidFill>
                <a:srgbClr val="E8EEF1"/>
              </a:solidFill>
              <a:latin typeface="Open Sauce"/>
              <a:ea typeface="Open Sauce"/>
              <a:cs typeface="Open Sauce"/>
              <a:sym typeface="Open Sauce"/>
            </a:endParaRPr>
          </a:p>
        </p:txBody>
      </p:sp>
      <p:sp>
        <p:nvSpPr>
          <p:cNvPr id="5" name="Freeform 5"/>
          <p:cNvSpPr/>
          <p:nvPr/>
        </p:nvSpPr>
        <p:spPr>
          <a:xfrm>
            <a:off x="12954000" y="531737"/>
            <a:ext cx="4879595" cy="3247783"/>
          </a:xfrm>
          <a:custGeom>
            <a:avLst/>
            <a:gdLst/>
            <a:ahLst/>
            <a:cxnLst/>
            <a:rect l="l" t="t" r="r" b="b"/>
            <a:pathLst>
              <a:path w="4879595" h="3247783">
                <a:moveTo>
                  <a:pt x="0" y="0"/>
                </a:moveTo>
                <a:lnTo>
                  <a:pt x="4879595" y="0"/>
                </a:lnTo>
                <a:lnTo>
                  <a:pt x="4879595" y="3247782"/>
                </a:lnTo>
                <a:lnTo>
                  <a:pt x="0" y="3247782"/>
                </a:lnTo>
                <a:lnTo>
                  <a:pt x="0" y="0"/>
                </a:lnTo>
                <a:close/>
              </a:path>
            </a:pathLst>
          </a:custGeom>
          <a:blipFill>
            <a:blip r:embed="rId4"/>
            <a:stretch>
              <a:fillRect/>
            </a:stretch>
          </a:blipFill>
        </p:spPr>
        <p:txBody>
          <a:bodyPr/>
          <a:lstStyle/>
          <a:p>
            <a:endParaRPr lang="fr-CA"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TextBox 2"/>
          <p:cNvSpPr txBox="1"/>
          <p:nvPr/>
        </p:nvSpPr>
        <p:spPr>
          <a:xfrm>
            <a:off x="1028700" y="854428"/>
            <a:ext cx="16839301" cy="1373453"/>
          </a:xfrm>
          <a:prstGeom prst="rect">
            <a:avLst/>
          </a:prstGeom>
        </p:spPr>
        <p:txBody>
          <a:bodyPr lIns="0" tIns="0" rIns="0" bIns="0" rtlCol="0" anchor="t">
            <a:spAutoFit/>
          </a:bodyPr>
          <a:lstStyle/>
          <a:p>
            <a:pPr algn="l">
              <a:lnSpc>
                <a:spcPts val="9394"/>
              </a:lnSpc>
            </a:pPr>
            <a:r>
              <a:rPr lang="fr-CA" sz="12200" spc="-488" noProof="0" dirty="0">
                <a:solidFill>
                  <a:srgbClr val="E8EEF1"/>
                </a:solidFill>
                <a:latin typeface="Bebas Neue"/>
                <a:ea typeface="Bebas Neue"/>
                <a:cs typeface="Bebas Neue"/>
                <a:sym typeface="Bebas Neue"/>
              </a:rPr>
              <a:t>Vision et posture : M. Fontaine </a:t>
            </a:r>
            <a:endParaRPr lang="fr-CA" sz="12200" spc="-488" noProof="0" dirty="0">
              <a:solidFill>
                <a:srgbClr val="E8EEF1"/>
              </a:solidFill>
              <a:latin typeface="Bebas Neue"/>
              <a:ea typeface="Bebas Neue"/>
              <a:cs typeface="Bebas Neue"/>
            </a:endParaRPr>
          </a:p>
        </p:txBody>
      </p:sp>
      <p:sp>
        <p:nvSpPr>
          <p:cNvPr id="3" name="TextBox 3"/>
          <p:cNvSpPr txBox="1"/>
          <p:nvPr/>
        </p:nvSpPr>
        <p:spPr>
          <a:xfrm>
            <a:off x="1028700" y="3123974"/>
            <a:ext cx="15042444" cy="6308598"/>
          </a:xfrm>
          <a:prstGeom prst="rect">
            <a:avLst/>
          </a:prstGeom>
        </p:spPr>
        <p:txBody>
          <a:bodyPr lIns="0" tIns="0" rIns="0" bIns="0" rtlCol="0" anchor="t">
            <a:spAutoFit/>
          </a:bodyPr>
          <a:lstStyle/>
          <a:p>
            <a:pPr algn="l">
              <a:lnSpc>
                <a:spcPts val="2221"/>
              </a:lnSpc>
            </a:pPr>
            <a:r>
              <a:rPr lang="fr-CA" sz="2199" spc="-65" noProof="0" dirty="0">
                <a:solidFill>
                  <a:srgbClr val="E8EEF1"/>
                </a:solidFill>
                <a:latin typeface="Open Sauce"/>
                <a:ea typeface="Open Sauce"/>
                <a:cs typeface="Open Sauce"/>
                <a:sym typeface="Open Sauce"/>
              </a:rPr>
              <a:t>1. Quelle est la posture idéale d’un ministre pour une collaboration efficace?</a:t>
            </a:r>
          </a:p>
          <a:p>
            <a:pPr algn="l">
              <a:lnSpc>
                <a:spcPts val="2221"/>
              </a:lnSpc>
            </a:pPr>
            <a:endParaRPr lang="fr-CA" sz="2199" spc="-65" noProof="0" dirty="0">
              <a:solidFill>
                <a:srgbClr val="E8EEF1"/>
              </a:solidFill>
              <a:latin typeface="Open Sauce"/>
              <a:ea typeface="Open Sauce"/>
              <a:cs typeface="Open Sauce"/>
              <a:sym typeface="Open Sauce"/>
            </a:endParaRPr>
          </a:p>
          <a:p>
            <a:pPr marL="949959" lvl="2" indent="-316653" algn="l">
              <a:lnSpc>
                <a:spcPts val="2221"/>
              </a:lnSpc>
              <a:buFont typeface="Arial"/>
              <a:buChar char="⚬"/>
            </a:pPr>
            <a:r>
              <a:rPr lang="fr-CA" sz="2199" spc="-65" noProof="0" dirty="0">
                <a:solidFill>
                  <a:srgbClr val="E8EEF1"/>
                </a:solidFill>
                <a:latin typeface="Open Sauce"/>
                <a:ea typeface="Open Sauce"/>
                <a:cs typeface="Open Sauce"/>
                <a:sym typeface="Open Sauce"/>
              </a:rPr>
              <a:t>Transparence, honnêteté et respect : fondements de la confiance.</a:t>
            </a:r>
          </a:p>
          <a:p>
            <a:pPr algn="l">
              <a:lnSpc>
                <a:spcPts val="2221"/>
              </a:lnSpc>
            </a:pPr>
            <a:endParaRPr lang="fr-CA" sz="2199" spc="-65" noProof="0" dirty="0">
              <a:solidFill>
                <a:srgbClr val="E8EEF1"/>
              </a:solidFill>
              <a:latin typeface="Open Sauce"/>
              <a:ea typeface="Open Sauce"/>
              <a:cs typeface="Open Sauce"/>
              <a:sym typeface="Open Sauce"/>
            </a:endParaRPr>
          </a:p>
          <a:p>
            <a:pPr marL="949959" lvl="2" indent="-316653" algn="l">
              <a:lnSpc>
                <a:spcPts val="2221"/>
              </a:lnSpc>
              <a:buFont typeface="Arial"/>
              <a:buChar char="⚬"/>
            </a:pPr>
            <a:r>
              <a:rPr lang="fr-CA" sz="2199" spc="-65" noProof="0" dirty="0">
                <a:solidFill>
                  <a:srgbClr val="E8EEF1"/>
                </a:solidFill>
                <a:latin typeface="Open Sauce"/>
                <a:ea typeface="Open Sauce"/>
                <a:cs typeface="Open Sauce"/>
                <a:sym typeface="Open Sauce"/>
              </a:rPr>
              <a:t>Reconnaissance des bons coups : moteur de motivation et d’engagement.</a:t>
            </a:r>
          </a:p>
          <a:p>
            <a:pPr algn="l">
              <a:lnSpc>
                <a:spcPts val="2221"/>
              </a:lnSpc>
            </a:pPr>
            <a:endParaRPr lang="fr-CA" sz="2199" spc="-65" noProof="0" dirty="0">
              <a:solidFill>
                <a:srgbClr val="E8EEF1"/>
              </a:solidFill>
              <a:latin typeface="Open Sauce"/>
              <a:ea typeface="Open Sauce"/>
              <a:cs typeface="Open Sauce"/>
              <a:sym typeface="Open Sauce"/>
            </a:endParaRPr>
          </a:p>
          <a:p>
            <a:pPr algn="l">
              <a:lnSpc>
                <a:spcPts val="2221"/>
              </a:lnSpc>
            </a:pPr>
            <a:endParaRPr lang="fr-CA" sz="2199" spc="-65" noProof="0" dirty="0">
              <a:solidFill>
                <a:srgbClr val="E8EEF1"/>
              </a:solidFill>
              <a:latin typeface="Open Sauce"/>
              <a:ea typeface="Open Sauce"/>
              <a:cs typeface="Open Sauce"/>
              <a:sym typeface="Open Sauce"/>
            </a:endParaRPr>
          </a:p>
          <a:p>
            <a:pPr algn="l">
              <a:lnSpc>
                <a:spcPts val="2221"/>
              </a:lnSpc>
            </a:pPr>
            <a:r>
              <a:rPr lang="fr-CA" sz="2199" spc="-65" noProof="0" dirty="0">
                <a:solidFill>
                  <a:srgbClr val="E8EEF1"/>
                </a:solidFill>
                <a:latin typeface="Open Sauce"/>
                <a:ea typeface="Open Sauce"/>
                <a:cs typeface="Open Sauce"/>
                <a:sym typeface="Open Sauce"/>
              </a:rPr>
              <a:t> 2. Qu’est-ce qui augmente votre franchise envers un ministre?</a:t>
            </a:r>
          </a:p>
          <a:p>
            <a:pPr algn="l">
              <a:lnSpc>
                <a:spcPts val="2221"/>
              </a:lnSpc>
            </a:pPr>
            <a:endParaRPr lang="fr-CA" sz="2199" spc="-65" noProof="0" dirty="0">
              <a:solidFill>
                <a:srgbClr val="E8EEF1"/>
              </a:solidFill>
              <a:latin typeface="Open Sauce"/>
              <a:ea typeface="Open Sauce"/>
              <a:cs typeface="Open Sauce"/>
              <a:sym typeface="Open Sauce"/>
            </a:endParaRPr>
          </a:p>
          <a:p>
            <a:pPr marL="949959" lvl="2" indent="-316653" algn="l">
              <a:lnSpc>
                <a:spcPts val="2221"/>
              </a:lnSpc>
              <a:buFont typeface="Arial"/>
              <a:buChar char="⚬"/>
            </a:pPr>
            <a:r>
              <a:rPr lang="fr-CA" sz="2199" spc="-65" noProof="0" dirty="0">
                <a:solidFill>
                  <a:srgbClr val="E8EEF1"/>
                </a:solidFill>
                <a:latin typeface="Open Sauce"/>
                <a:ea typeface="Open Sauce"/>
                <a:cs typeface="Open Sauce"/>
                <a:sym typeface="Open Sauce"/>
              </a:rPr>
              <a:t>Attitude ouverte et respectueuse du ministre.</a:t>
            </a:r>
          </a:p>
          <a:p>
            <a:pPr algn="l">
              <a:lnSpc>
                <a:spcPts val="2221"/>
              </a:lnSpc>
            </a:pPr>
            <a:endParaRPr lang="fr-CA" sz="2199" spc="-65" noProof="0" dirty="0">
              <a:solidFill>
                <a:srgbClr val="E8EEF1"/>
              </a:solidFill>
              <a:latin typeface="Open Sauce"/>
              <a:ea typeface="Open Sauce"/>
              <a:cs typeface="Open Sauce"/>
              <a:sym typeface="Open Sauce"/>
            </a:endParaRPr>
          </a:p>
          <a:p>
            <a:pPr marL="949959" lvl="2" indent="-316653" algn="l">
              <a:lnSpc>
                <a:spcPts val="2221"/>
              </a:lnSpc>
              <a:buFont typeface="Arial"/>
              <a:buChar char="⚬"/>
            </a:pPr>
            <a:r>
              <a:rPr lang="fr-CA" sz="2199" spc="-65" noProof="0" dirty="0">
                <a:solidFill>
                  <a:srgbClr val="E8EEF1"/>
                </a:solidFill>
                <a:latin typeface="Open Sauce"/>
                <a:ea typeface="Open Sauce"/>
                <a:cs typeface="Open Sauce"/>
                <a:sym typeface="Open Sauce"/>
              </a:rPr>
              <a:t>Écoute active même en cas de désaccord : climat de confiance.</a:t>
            </a:r>
          </a:p>
          <a:p>
            <a:pPr algn="l">
              <a:lnSpc>
                <a:spcPts val="2221"/>
              </a:lnSpc>
            </a:pPr>
            <a:endParaRPr lang="fr-CA" sz="2199" spc="-65" noProof="0" dirty="0">
              <a:solidFill>
                <a:srgbClr val="E8EEF1"/>
              </a:solidFill>
              <a:latin typeface="Open Sauce"/>
              <a:ea typeface="Open Sauce"/>
              <a:cs typeface="Open Sauce"/>
              <a:sym typeface="Open Sauce"/>
            </a:endParaRPr>
          </a:p>
          <a:p>
            <a:pPr algn="l">
              <a:lnSpc>
                <a:spcPts val="2221"/>
              </a:lnSpc>
            </a:pPr>
            <a:endParaRPr lang="fr-CA" sz="2199" spc="-65" noProof="0" dirty="0">
              <a:solidFill>
                <a:srgbClr val="E8EEF1"/>
              </a:solidFill>
              <a:latin typeface="Open Sauce"/>
              <a:ea typeface="Open Sauce"/>
              <a:cs typeface="Open Sauce"/>
              <a:sym typeface="Open Sauce"/>
            </a:endParaRPr>
          </a:p>
          <a:p>
            <a:pPr algn="l">
              <a:lnSpc>
                <a:spcPts val="2221"/>
              </a:lnSpc>
            </a:pPr>
            <a:r>
              <a:rPr lang="fr-CA" sz="2199" spc="-65" noProof="0" dirty="0">
                <a:solidFill>
                  <a:srgbClr val="E8EEF1"/>
                </a:solidFill>
                <a:latin typeface="Open Sauce"/>
                <a:ea typeface="Open Sauce"/>
                <a:cs typeface="Open Sauce"/>
                <a:sym typeface="Open Sauce"/>
              </a:rPr>
              <a:t>3. Qu’est-ce qui freine votre transparence?</a:t>
            </a:r>
          </a:p>
          <a:p>
            <a:pPr algn="l">
              <a:lnSpc>
                <a:spcPts val="2221"/>
              </a:lnSpc>
            </a:pPr>
            <a:endParaRPr lang="fr-CA" sz="2199" spc="-65" noProof="0" dirty="0">
              <a:solidFill>
                <a:srgbClr val="E8EEF1"/>
              </a:solidFill>
              <a:latin typeface="Open Sauce"/>
              <a:ea typeface="Open Sauce"/>
              <a:cs typeface="Open Sauce"/>
              <a:sym typeface="Open Sauce"/>
            </a:endParaRPr>
          </a:p>
          <a:p>
            <a:pPr marL="949959" lvl="2" indent="-316653" algn="l">
              <a:lnSpc>
                <a:spcPts val="2221"/>
              </a:lnSpc>
              <a:buFont typeface="Arial"/>
              <a:buChar char="⚬"/>
            </a:pPr>
            <a:r>
              <a:rPr lang="fr-CA" sz="2199" spc="-65" noProof="0" dirty="0">
                <a:solidFill>
                  <a:srgbClr val="E8EEF1"/>
                </a:solidFill>
                <a:latin typeface="Open Sauce"/>
                <a:ea typeface="Open Sauce"/>
                <a:cs typeface="Open Sauce"/>
                <a:sym typeface="Open Sauce"/>
              </a:rPr>
              <a:t>Cachotteries ou condescendance du politique envers l’administratif.</a:t>
            </a:r>
          </a:p>
          <a:p>
            <a:pPr algn="l">
              <a:lnSpc>
                <a:spcPts val="2221"/>
              </a:lnSpc>
            </a:pPr>
            <a:endParaRPr lang="fr-CA" sz="2199" spc="-65" noProof="0" dirty="0">
              <a:solidFill>
                <a:srgbClr val="E8EEF1"/>
              </a:solidFill>
              <a:latin typeface="Open Sauce"/>
              <a:ea typeface="Open Sauce"/>
              <a:cs typeface="Open Sauce"/>
              <a:sym typeface="Open Sauce"/>
            </a:endParaRPr>
          </a:p>
          <a:p>
            <a:pPr marL="949959" lvl="2" indent="-316653" algn="l">
              <a:lnSpc>
                <a:spcPts val="2221"/>
              </a:lnSpc>
              <a:buFont typeface="Arial"/>
              <a:buChar char="⚬"/>
            </a:pPr>
            <a:r>
              <a:rPr lang="fr-CA" sz="2199" spc="-65" noProof="0" dirty="0">
                <a:solidFill>
                  <a:srgbClr val="E8EEF1"/>
                </a:solidFill>
                <a:latin typeface="Open Sauce"/>
                <a:ea typeface="Open Sauce"/>
                <a:cs typeface="Open Sauce"/>
                <a:sym typeface="Open Sauce"/>
              </a:rPr>
              <a:t>Climat de méfiance = posture prudente et rétention d’information.</a:t>
            </a: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endParaRPr lang="fr-CA" sz="2199" spc="-65" noProof="0" dirty="0">
              <a:solidFill>
                <a:srgbClr val="E8EEF1"/>
              </a:solidFill>
              <a:latin typeface="Open Sauce"/>
              <a:ea typeface="Open Sauce"/>
              <a:cs typeface="Open Sauce"/>
              <a:sym typeface="Open Sauce"/>
            </a:endParaRPr>
          </a:p>
          <a:p>
            <a:pPr algn="l">
              <a:lnSpc>
                <a:spcPts val="2859"/>
              </a:lnSpc>
            </a:pPr>
            <a:endParaRPr lang="fr-CA" sz="2199" spc="-65" noProof="0" dirty="0">
              <a:solidFill>
                <a:srgbClr val="E8EEF1"/>
              </a:solidFill>
              <a:latin typeface="Open Sauce"/>
              <a:ea typeface="Open Sauce"/>
              <a:cs typeface="Open Sauce"/>
              <a:sym typeface="Open Sau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295c48-0021-4fdb-904c-45b96407ff3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D22278D9E22749997C4D929C6FD116" ma:contentTypeVersion="10" ma:contentTypeDescription="Crée un document." ma:contentTypeScope="" ma:versionID="d49d32dac122ae3831951ccde7258b77">
  <xsd:schema xmlns:xsd="http://www.w3.org/2001/XMLSchema" xmlns:xs="http://www.w3.org/2001/XMLSchema" xmlns:p="http://schemas.microsoft.com/office/2006/metadata/properties" xmlns:ns2="39295c48-0021-4fdb-904c-45b96407ff36" targetNamespace="http://schemas.microsoft.com/office/2006/metadata/properties" ma:root="true" ma:fieldsID="f3c035f07aa1c2b82dca5fa80bb1e621" ns2:_="">
    <xsd:import namespace="39295c48-0021-4fdb-904c-45b96407ff3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95c48-0021-4fdb-904c-45b96407f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fb30e4b-6ea1-4e4c-b7dc-70430da3783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64AE41-6404-4F7F-BB6D-4FFCC5E43A41}">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39295c48-0021-4fdb-904c-45b96407ff36"/>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84EFD75-FD3A-4548-885E-22CD0378A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95c48-0021-4fdb-904c-45b96407f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39B6AB-3A2F-4B1F-8D62-72C197862C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TotalTime>
  <Words>1647</Words>
  <Application>Microsoft Office PowerPoint</Application>
  <PresentationFormat>Personnalisé</PresentationFormat>
  <Paragraphs>212</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L'interface politico-administrative - Entre théorie et réalités de l'interface politico-administrative: est-ce que les gestionnaires publics y sont bien préparés?</dc:title>
  <cp:lastModifiedBy>Carrier, Jean-Michel</cp:lastModifiedBy>
  <cp:revision>43</cp:revision>
  <dcterms:created xsi:type="dcterms:W3CDTF">2006-08-16T00:00:00Z</dcterms:created>
  <dcterms:modified xsi:type="dcterms:W3CDTF">2025-11-19T18:24:09Z</dcterms:modified>
  <dc:identifier>DAG0jpwq0zE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0x010100D7D22278D9E22749997C4D929C6FD116</vt:lpwstr>
  </property>
  <property fmtid="{D5CDD505-2E9C-101B-9397-08002B2CF9AE}" pid="3" name="MediaServiceImageTags">
    <vt:lpwstr/>
  </property>
</Properties>
</file>