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3.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4.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74" r:id="rId5"/>
    <p:sldId id="279" r:id="rId6"/>
    <p:sldId id="277" r:id="rId7"/>
    <p:sldId id="276" r:id="rId8"/>
    <p:sldId id="259" r:id="rId9"/>
    <p:sldId id="260" r:id="rId10"/>
    <p:sldId id="261" r:id="rId11"/>
    <p:sldId id="262" r:id="rId12"/>
    <p:sldId id="266" r:id="rId13"/>
    <p:sldId id="267" r:id="rId14"/>
    <p:sldId id="268" r:id="rId15"/>
    <p:sldId id="269" r:id="rId16"/>
    <p:sldId id="270" r:id="rId17"/>
    <p:sldId id="271" r:id="rId18"/>
    <p:sldId id="264" r:id="rId19"/>
    <p:sldId id="265"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E66072-707A-1B9D-3243-A04019BBB1F5}" name="Desrochers, Martin" initials="DM" userId="S::martin.desrochers@mamh.gouv.qc.ca::426fa22d-eb81-43ae-85d0-3632f2455a33" providerId="AD"/>
  <p188:author id="{D49FB872-7294-5C2C-21C7-52ECAA7A5C66}" name="Gravel Julien, Audrey" initials="GJA" userId="Gravel Julien, Audrey" providerId="None"/>
  <p188:author id="{EED048F6-C25B-97B9-620B-BD4BC5A75F43}" name="Côté-René, Sarah" initials="CRS" userId="S::sarah.cote-rene@transports.gouv.qc.ca::f2504a06-4f9d-4656-9070-232e0ac586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04" autoAdjust="0"/>
  </p:normalViewPr>
  <p:slideViewPr>
    <p:cSldViewPr snapToGrid="0">
      <p:cViewPr varScale="1">
        <p:scale>
          <a:sx n="76" d="100"/>
          <a:sy n="76" d="100"/>
        </p:scale>
        <p:origin x="91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A38462-3CAF-4C8B-87E8-F4E38DC77C20}" type="datetimeFigureOut">
              <a:rPr lang="fr-CA" smtClean="0"/>
              <a:t>2023-04-24</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A3E15A-FAA4-492F-AC38-3960BF1F474B}" type="slidenum">
              <a:rPr lang="fr-CA" smtClean="0"/>
              <a:t>‹N°›</a:t>
            </a:fld>
            <a:endParaRPr lang="fr-CA"/>
          </a:p>
        </p:txBody>
      </p:sp>
    </p:spTree>
    <p:extLst>
      <p:ext uri="{BB962C8B-B14F-4D97-AF65-F5344CB8AC3E}">
        <p14:creationId xmlns:p14="http://schemas.microsoft.com/office/powerpoint/2010/main" val="1507997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Tuteur : </a:t>
            </a:r>
            <a:r>
              <a:rPr lang="fr-CA" dirty="0"/>
              <a:t>directeur généraux, sous-ministre adjoint et sous-ministre. Relation privilégiée avec le candidat : confident, conseiller, guide. </a:t>
            </a:r>
          </a:p>
          <a:p>
            <a:r>
              <a:rPr lang="fr-CA" b="1" dirty="0"/>
              <a:t>Superviseur immédiat de stage : </a:t>
            </a:r>
            <a:r>
              <a:rPr lang="fr-CA" dirty="0"/>
              <a:t>prend connaissance au début de chaque stage des besoins du participants. Le supérieur immédiat évalue tout les 3 mois les réalisation du participant tant au niveau des mandats qu’au niveau des apprentissages. Le mandat a une durée d’environ 1 an soit la durée du stage. </a:t>
            </a:r>
          </a:p>
          <a:p>
            <a:r>
              <a:rPr lang="fr-CA" b="1" dirty="0"/>
              <a:t>Conseiller-Évaluateur : </a:t>
            </a:r>
            <a:r>
              <a:rPr lang="fr-CA" b="0" dirty="0"/>
              <a:t>Employé rattaché au programme </a:t>
            </a:r>
            <a:r>
              <a:rPr lang="fr-CA" b="0" dirty="0" err="1"/>
              <a:t>Formacadre</a:t>
            </a:r>
            <a:r>
              <a:rPr lang="fr-CA" b="0" dirty="0"/>
              <a:t> ( fonction publique). Suivi trimestriel des participants. Permet d’apporter les correctifs rapidement en cours de la réalisation du stage lorsque les circonstances l’</a:t>
            </a:r>
            <a:r>
              <a:rPr lang="fr-CA" b="0" dirty="0" err="1"/>
              <a:t>exgient</a:t>
            </a:r>
            <a:r>
              <a:rPr lang="fr-CA" b="0" dirty="0"/>
              <a:t>. Le conseiller-évaluateur a pour rôle d’apporter assistance au participant. Il l’assiste dans l’élaboration de ses besoins de futur cadre, lors de la négociation des assignations, lors évaluation trimestriel et de ses rencontres de fin de stages avec le jury. </a:t>
            </a:r>
          </a:p>
          <a:p>
            <a:endParaRPr lang="fr-CA" dirty="0"/>
          </a:p>
        </p:txBody>
      </p:sp>
      <p:sp>
        <p:nvSpPr>
          <p:cNvPr id="4" name="Espace réservé du numéro de diapositive 3"/>
          <p:cNvSpPr>
            <a:spLocks noGrp="1"/>
          </p:cNvSpPr>
          <p:nvPr>
            <p:ph type="sldNum" sz="quarter" idx="5"/>
          </p:nvPr>
        </p:nvSpPr>
        <p:spPr/>
        <p:txBody>
          <a:bodyPr/>
          <a:lstStyle/>
          <a:p>
            <a:fld id="{1DA3E15A-FAA4-492F-AC38-3960BF1F474B}" type="slidenum">
              <a:rPr lang="fr-CA" smtClean="0"/>
              <a:t>5</a:t>
            </a:fld>
            <a:endParaRPr lang="fr-CA"/>
          </a:p>
        </p:txBody>
      </p:sp>
    </p:spTree>
    <p:extLst>
      <p:ext uri="{BB962C8B-B14F-4D97-AF65-F5344CB8AC3E}">
        <p14:creationId xmlns:p14="http://schemas.microsoft.com/office/powerpoint/2010/main" val="2650320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1DA3E15A-FAA4-492F-AC38-3960BF1F474B}" type="slidenum">
              <a:rPr lang="fr-CA" smtClean="0"/>
              <a:t>7</a:t>
            </a:fld>
            <a:endParaRPr lang="fr-CA"/>
          </a:p>
        </p:txBody>
      </p:sp>
    </p:spTree>
    <p:extLst>
      <p:ext uri="{BB962C8B-B14F-4D97-AF65-F5344CB8AC3E}">
        <p14:creationId xmlns:p14="http://schemas.microsoft.com/office/powerpoint/2010/main" val="3262499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1DA3E15A-FAA4-492F-AC38-3960BF1F474B}" type="slidenum">
              <a:rPr lang="fr-CA" smtClean="0"/>
              <a:t>10</a:t>
            </a:fld>
            <a:endParaRPr lang="fr-CA"/>
          </a:p>
        </p:txBody>
      </p:sp>
    </p:spTree>
    <p:extLst>
      <p:ext uri="{BB962C8B-B14F-4D97-AF65-F5344CB8AC3E}">
        <p14:creationId xmlns:p14="http://schemas.microsoft.com/office/powerpoint/2010/main" val="52189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1DA3E15A-FAA4-492F-AC38-3960BF1F474B}" type="slidenum">
              <a:rPr lang="fr-CA" smtClean="0"/>
              <a:t>16</a:t>
            </a:fld>
            <a:endParaRPr lang="fr-CA"/>
          </a:p>
        </p:txBody>
      </p:sp>
    </p:spTree>
    <p:extLst>
      <p:ext uri="{BB962C8B-B14F-4D97-AF65-F5344CB8AC3E}">
        <p14:creationId xmlns:p14="http://schemas.microsoft.com/office/powerpoint/2010/main" val="4132607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fr-FR"/>
              <a:t>Modifiez le style du titre</a:t>
            </a:r>
            <a:endParaRPr lang="en-US"/>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62AAC257-6BC8-434C-B0EA-ED662F5FFD47}" type="datetimeFigureOut">
              <a:rPr lang="fr-CA" smtClean="0"/>
              <a:t>2023-04-24</a:t>
            </a:fld>
            <a:endParaRPr lang="fr-CA"/>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fr-CA"/>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DA7AF959-4807-4DC6-9B34-EBA6F25D1C8A}" type="slidenum">
              <a:rPr lang="fr-CA" smtClean="0"/>
              <a:t>‹N°›</a:t>
            </a:fld>
            <a:endParaRPr lang="fr-CA"/>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296979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2AAC257-6BC8-434C-B0EA-ED662F5FFD47}" type="datetimeFigureOut">
              <a:rPr lang="fr-CA" smtClean="0"/>
              <a:t>2023-04-24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2568883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fr-FR"/>
              <a:t>Modifiez le style du titre</a:t>
            </a:r>
            <a:endParaRPr lang="en-US"/>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2AAC257-6BC8-434C-B0EA-ED662F5FFD47}" type="datetimeFigureOut">
              <a:rPr lang="fr-CA" smtClean="0"/>
              <a:t>2023-04-24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A7AF959-4807-4DC6-9B34-EBA6F25D1C8A}" type="slidenum">
              <a:rPr lang="fr-CA" smtClean="0"/>
              <a:t>‹N°›</a:t>
            </a:fld>
            <a:endParaRPr lang="fr-CA"/>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54426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62AAC257-6BC8-434C-B0EA-ED662F5FFD47}" type="datetimeFigureOut">
              <a:rPr lang="fr-CA" smtClean="0"/>
              <a:t>2023-04-24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290018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fr-FR"/>
              <a:t>Cliquez pour modifier les styles du texte du masque</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62AAC257-6BC8-434C-B0EA-ED662F5FFD47}" type="datetimeFigureOut">
              <a:rPr lang="fr-CA" smtClean="0"/>
              <a:t>2023-04-24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265474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62AAC257-6BC8-434C-B0EA-ED662F5FFD47}" type="datetimeFigureOut">
              <a:rPr lang="fr-CA" smtClean="0"/>
              <a:t>2023-04-24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1641245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AC257-6BC8-434C-B0EA-ED662F5FFD47}" type="datetimeFigureOut">
              <a:rPr lang="fr-CA" smtClean="0"/>
              <a:t>2023-04-24</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3225492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fr-FR"/>
              <a:t>Modifiez le style du titre</a:t>
            </a:r>
            <a:endParaRPr lang="en-US"/>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2AAC257-6BC8-434C-B0EA-ED662F5FFD47}" type="datetimeFigureOut">
              <a:rPr lang="fr-CA" smtClean="0"/>
              <a:t>2023-04-24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2198594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fr-FR"/>
              <a:t>Modifiez le style du titre</a:t>
            </a:r>
            <a:endParaRPr lang="en-US"/>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2AAC257-6BC8-434C-B0EA-ED662F5FFD47}" type="datetimeFigureOut">
              <a:rPr lang="fr-CA" smtClean="0"/>
              <a:t>2023-04-24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208255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2AAC257-6BC8-434C-B0EA-ED662F5FFD47}" type="datetimeFigureOut">
              <a:rPr lang="fr-CA" smtClean="0"/>
              <a:t>2023-04-24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1898935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2AAC257-6BC8-434C-B0EA-ED662F5FFD47}" type="datetimeFigureOut">
              <a:rPr lang="fr-CA" smtClean="0"/>
              <a:t>2023-04-24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DA7AF959-4807-4DC6-9B34-EBA6F25D1C8A}" type="slidenum">
              <a:rPr lang="fr-CA" smtClean="0"/>
              <a:t>‹N°›</a:t>
            </a:fld>
            <a:endParaRPr lang="fr-CA"/>
          </a:p>
        </p:txBody>
      </p:sp>
    </p:spTree>
    <p:extLst>
      <p:ext uri="{BB962C8B-B14F-4D97-AF65-F5344CB8AC3E}">
        <p14:creationId xmlns:p14="http://schemas.microsoft.com/office/powerpoint/2010/main" val="156269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62AAC257-6BC8-434C-B0EA-ED662F5FFD47}" type="datetimeFigureOut">
              <a:rPr lang="fr-CA" smtClean="0"/>
              <a:t>2023-04-24</a:t>
            </a:fld>
            <a:endParaRPr lang="fr-CA"/>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fr-CA"/>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DA7AF959-4807-4DC6-9B34-EBA6F25D1C8A}" type="slidenum">
              <a:rPr lang="fr-CA" smtClean="0"/>
              <a:t>‹N°›</a:t>
            </a:fld>
            <a:endParaRPr lang="fr-CA"/>
          </a:p>
        </p:txBody>
      </p:sp>
    </p:spTree>
    <p:extLst>
      <p:ext uri="{BB962C8B-B14F-4D97-AF65-F5344CB8AC3E}">
        <p14:creationId xmlns:p14="http://schemas.microsoft.com/office/powerpoint/2010/main" val="3487150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1.jpeg"/><Relationship Id="rId4" Type="http://schemas.openxmlformats.org/officeDocument/2006/relationships/tags" Target="../tags/tag11.xm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tags" Target="../tags/tag22.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image" Target="../media/image3.jpeg"/><Relationship Id="rId5" Type="http://schemas.openxmlformats.org/officeDocument/2006/relationships/tags" Target="../tags/tag19.xml"/><Relationship Id="rId10" Type="http://schemas.openxmlformats.org/officeDocument/2006/relationships/image" Target="../media/image1.jpeg"/><Relationship Id="rId4" Type="http://schemas.openxmlformats.org/officeDocument/2006/relationships/tags" Target="../tags/tag18.xml"/><Relationship Id="rId9"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3.jpeg"/><Relationship Id="rId5" Type="http://schemas.openxmlformats.org/officeDocument/2006/relationships/tags" Target="../tags/tag27.xml"/><Relationship Id="rId10" Type="http://schemas.openxmlformats.org/officeDocument/2006/relationships/image" Target="../media/image1.jpeg"/><Relationship Id="rId4" Type="http://schemas.openxmlformats.org/officeDocument/2006/relationships/tags" Target="../tags/tag26.xml"/><Relationship Id="rId9"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4.jpe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1.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1.xml"/><Relationship Id="rId5" Type="http://schemas.openxmlformats.org/officeDocument/2006/relationships/tags" Target="../tags/tag35.xml"/><Relationship Id="rId10" Type="http://schemas.openxmlformats.org/officeDocument/2006/relationships/slideLayout" Target="../slideLayouts/slideLayout2.xml"/><Relationship Id="rId4" Type="http://schemas.openxmlformats.org/officeDocument/2006/relationships/tags" Target="../tags/tag34.xml"/><Relationship Id="rId9" Type="http://schemas.openxmlformats.org/officeDocument/2006/relationships/tags" Target="../tags/tag39.xml"/></Relationships>
</file>

<file path=ppt/slides/_rels/slide6.xml.rels><?xml version="1.0" encoding="UTF-8" standalone="yes"?>
<Relationships xmlns="http://schemas.openxmlformats.org/package/2006/relationships"><Relationship Id="rId8" Type="http://schemas.openxmlformats.org/officeDocument/2006/relationships/tags" Target="../tags/tag47.xml"/><Relationship Id="rId3" Type="http://schemas.openxmlformats.org/officeDocument/2006/relationships/tags" Target="../tags/tag42.xml"/><Relationship Id="rId7" Type="http://schemas.openxmlformats.org/officeDocument/2006/relationships/tags" Target="../tags/tag46.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10" Type="http://schemas.openxmlformats.org/officeDocument/2006/relationships/image" Target="../media/image1.jpeg"/><Relationship Id="rId4" Type="http://schemas.openxmlformats.org/officeDocument/2006/relationships/tags" Target="../tags/tag43.xml"/><Relationship Id="rId9"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55.xml"/><Relationship Id="rId3" Type="http://schemas.openxmlformats.org/officeDocument/2006/relationships/tags" Target="../tags/tag50.xml"/><Relationship Id="rId7" Type="http://schemas.openxmlformats.org/officeDocument/2006/relationships/tags" Target="../tags/tag54.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image" Target="../media/image1.jpeg"/><Relationship Id="rId5" Type="http://schemas.openxmlformats.org/officeDocument/2006/relationships/tags" Target="../tags/tag52.xml"/><Relationship Id="rId10" Type="http://schemas.openxmlformats.org/officeDocument/2006/relationships/notesSlide" Target="../notesSlides/notesSlide2.xml"/><Relationship Id="rId4" Type="http://schemas.openxmlformats.org/officeDocument/2006/relationships/tags" Target="../tags/tag51.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image" Target="../media/image5.jpeg"/><Relationship Id="rId4" Type="http://schemas.openxmlformats.org/officeDocument/2006/relationships/tags" Target="../tags/tag59.xml"/><Relationship Id="rId9"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5.xml"/><Relationship Id="rId7"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71.xml"/><Relationship Id="rId7"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image" Target="../media/image1.jpeg"/></Relationships>
</file>

<file path=ppt/slides/_rels/slide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77.xml"/><Relationship Id="rId7"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s>
</file>

<file path=ppt/slides/_rels/slide12.xml.rels><?xml version="1.0" encoding="UTF-8" standalone="yes"?>
<Relationships xmlns="http://schemas.openxmlformats.org/package/2006/relationships"><Relationship Id="rId8" Type="http://schemas.openxmlformats.org/officeDocument/2006/relationships/tags" Target="../tags/tag88.xml"/><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image" Target="../media/image1.jpe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slideLayout" Target="../slideLayouts/slideLayout2.xml"/><Relationship Id="rId5" Type="http://schemas.openxmlformats.org/officeDocument/2006/relationships/tags" Target="../tags/tag85.xml"/><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s>
</file>

<file path=ppt/slides/_rels/slide13.xml.rels><?xml version="1.0" encoding="UTF-8" standalone="yes"?>
<Relationships xmlns="http://schemas.openxmlformats.org/package/2006/relationships"><Relationship Id="rId8" Type="http://schemas.openxmlformats.org/officeDocument/2006/relationships/tags" Target="../tags/tag98.xml"/><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1.jpe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slideLayout" Target="../slideLayouts/slideLayout2.xml"/><Relationship Id="rId5" Type="http://schemas.openxmlformats.org/officeDocument/2006/relationships/tags" Target="../tags/tag95.xml"/><Relationship Id="rId10" Type="http://schemas.openxmlformats.org/officeDocument/2006/relationships/tags" Target="../tags/tag100.xml"/><Relationship Id="rId4" Type="http://schemas.openxmlformats.org/officeDocument/2006/relationships/tags" Target="../tags/tag94.xml"/><Relationship Id="rId9" Type="http://schemas.openxmlformats.org/officeDocument/2006/relationships/tags" Target="../tags/tag99.xml"/></Relationships>
</file>

<file path=ppt/slides/_rels/slide14.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image" Target="../media/image1.jpe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slideLayout" Target="../slideLayouts/slideLayout2.xml"/><Relationship Id="rId5" Type="http://schemas.openxmlformats.org/officeDocument/2006/relationships/tags" Target="../tags/tag105.xml"/><Relationship Id="rId10" Type="http://schemas.openxmlformats.org/officeDocument/2006/relationships/tags" Target="../tags/tag110.xml"/><Relationship Id="rId4" Type="http://schemas.openxmlformats.org/officeDocument/2006/relationships/tags" Target="../tags/tag104.xml"/><Relationship Id="rId9" Type="http://schemas.openxmlformats.org/officeDocument/2006/relationships/tags" Target="../tags/tag109.xml"/></Relationships>
</file>

<file path=ppt/slides/_rels/slide15.xml.rels><?xml version="1.0" encoding="UTF-8" standalone="yes"?>
<Relationships xmlns="http://schemas.openxmlformats.org/package/2006/relationships"><Relationship Id="rId8" Type="http://schemas.openxmlformats.org/officeDocument/2006/relationships/tags" Target="../tags/tag118.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1.jpe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slideLayout" Target="../slideLayouts/slideLayout2.xml"/><Relationship Id="rId5" Type="http://schemas.openxmlformats.org/officeDocument/2006/relationships/tags" Target="../tags/tag115.xml"/><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s>
</file>

<file path=ppt/slides/_rels/slide16.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image" Target="../media/image1.jpeg"/><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notesSlide" Target="../notesSlides/notesSlide4.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slideLayout" Target="../slideLayouts/slideLayout2.xml"/><Relationship Id="rId5" Type="http://schemas.openxmlformats.org/officeDocument/2006/relationships/tags" Target="../tags/tag125.xml"/><Relationship Id="rId10" Type="http://schemas.openxmlformats.org/officeDocument/2006/relationships/tags" Target="../tags/tag130.xml"/><Relationship Id="rId4" Type="http://schemas.openxmlformats.org/officeDocument/2006/relationships/tags" Target="../tags/tag124.xml"/><Relationship Id="rId9" Type="http://schemas.openxmlformats.org/officeDocument/2006/relationships/tags" Target="../tags/tag129.xml"/></Relationships>
</file>

<file path=ppt/slides/_rels/slide17.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1.jpeg"/><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slideLayout" Target="../slideLayouts/slideLayout2.xml"/><Relationship Id="rId5" Type="http://schemas.openxmlformats.org/officeDocument/2006/relationships/tags" Target="../tags/tag135.xml"/><Relationship Id="rId10" Type="http://schemas.openxmlformats.org/officeDocument/2006/relationships/tags" Target="../tags/tag140.xml"/><Relationship Id="rId4" Type="http://schemas.openxmlformats.org/officeDocument/2006/relationships/tags" Target="../tags/tag134.xml"/><Relationship Id="rId9" Type="http://schemas.openxmlformats.org/officeDocument/2006/relationships/tags" Target="../tags/tag139.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43.xml"/><Relationship Id="rId7" Type="http://schemas.openxmlformats.org/officeDocument/2006/relationships/tags" Target="../tags/tag147.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10" Type="http://schemas.openxmlformats.org/officeDocument/2006/relationships/image" Target="../media/image6.png"/><Relationship Id="rId4" Type="http://schemas.openxmlformats.org/officeDocument/2006/relationships/tags" Target="../tags/tag144.xml"/><Relationship Id="rId9"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5" Type="http://schemas.openxmlformats.org/officeDocument/2006/relationships/tags" Target="../tags/tag152.xml"/><Relationship Id="rId10" Type="http://schemas.openxmlformats.org/officeDocument/2006/relationships/image" Target="../media/image7.png"/><Relationship Id="rId4" Type="http://schemas.openxmlformats.org/officeDocument/2006/relationships/tags" Target="../tags/tag151.xml"/><Relationship Id="rId9"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6.xml"/><Relationship Id="rId1" Type="http://schemas.openxmlformats.org/officeDocument/2006/relationships/tags" Target="../tags/tag155.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A33D1B-4359-3E70-36D7-F129FB5E80D9}"/>
              </a:ext>
            </a:extLst>
          </p:cNvPr>
          <p:cNvSpPr/>
          <p:nvPr>
            <p:custDataLst>
              <p:tags r:id="rId1"/>
            </p:custDataLst>
          </p:nvPr>
        </p:nvSpPr>
        <p:spPr>
          <a:xfrm>
            <a:off x="423512" y="2081350"/>
            <a:ext cx="11768488" cy="27257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75159D51-25F1-5EAF-183C-FA3F04AA2D8E}"/>
              </a:ext>
            </a:extLst>
          </p:cNvPr>
          <p:cNvSpPr>
            <a:spLocks noGrp="1"/>
          </p:cNvSpPr>
          <p:nvPr>
            <p:ph type="ctrTitle"/>
            <p:custDataLst>
              <p:tags r:id="rId2"/>
            </p:custDataLst>
          </p:nvPr>
        </p:nvSpPr>
        <p:spPr>
          <a:xfrm>
            <a:off x="1524000" y="2191655"/>
            <a:ext cx="9144000" cy="2387600"/>
          </a:xfrm>
        </p:spPr>
        <p:txBody>
          <a:bodyPr>
            <a:normAutofit/>
          </a:bodyPr>
          <a:lstStyle/>
          <a:p>
            <a:pPr algn="r"/>
            <a:r>
              <a:rPr lang="fr-CA" sz="3600" b="1">
                <a:effectLst/>
                <a:latin typeface="Arial Narrow" panose="020B0606020202030204" pitchFamily="34" charset="0"/>
                <a:ea typeface="Calibri" panose="020F0502020204030204" pitchFamily="34" charset="0"/>
                <a:cs typeface="Times New Roman" panose="02020603050405020304" pitchFamily="18" charset="0"/>
              </a:rPr>
              <a:t>LES PRÊTS DE SERVICES </a:t>
            </a:r>
            <a:br>
              <a:rPr lang="fr-CA" sz="3600" b="1">
                <a:effectLst/>
                <a:latin typeface="Arial Narrow" panose="020B0606020202030204" pitchFamily="34" charset="0"/>
                <a:ea typeface="Calibri" panose="020F0502020204030204" pitchFamily="34" charset="0"/>
                <a:cs typeface="Times New Roman" panose="02020603050405020304" pitchFamily="18" charset="0"/>
              </a:rPr>
            </a:br>
            <a:r>
              <a:rPr lang="fr-CA" sz="3600" b="1">
                <a:effectLst/>
                <a:latin typeface="Arial Narrow" panose="020B0606020202030204" pitchFamily="34" charset="0"/>
                <a:ea typeface="Calibri" panose="020F0502020204030204" pitchFamily="34" charset="0"/>
                <a:cs typeface="Times New Roman" panose="02020603050405020304" pitchFamily="18" charset="0"/>
              </a:rPr>
              <a:t>un outil pour le développement des compétences des gestionnaires qui présentent un fort potentiel de leadership</a:t>
            </a:r>
            <a:endParaRPr lang="fr-CA" sz="3600"/>
          </a:p>
        </p:txBody>
      </p:sp>
      <p:sp>
        <p:nvSpPr>
          <p:cNvPr id="3" name="Sous-titre 2">
            <a:extLst>
              <a:ext uri="{FF2B5EF4-FFF2-40B4-BE49-F238E27FC236}">
                <a16:creationId xmlns:a16="http://schemas.microsoft.com/office/drawing/2014/main" id="{55F8D428-EC8E-F75C-A355-6C54E8B10BAB}"/>
              </a:ext>
            </a:extLst>
          </p:cNvPr>
          <p:cNvSpPr>
            <a:spLocks noGrp="1"/>
          </p:cNvSpPr>
          <p:nvPr>
            <p:ph type="subTitle" idx="1"/>
            <p:custDataLst>
              <p:tags r:id="rId3"/>
            </p:custDataLst>
          </p:nvPr>
        </p:nvSpPr>
        <p:spPr>
          <a:xfrm>
            <a:off x="3344091" y="4917437"/>
            <a:ext cx="7323909" cy="1857832"/>
          </a:xfrm>
        </p:spPr>
        <p:txBody>
          <a:bodyPr>
            <a:normAutofit fontScale="47500" lnSpcReduction="20000"/>
          </a:bodyPr>
          <a:lstStyle/>
          <a:p>
            <a:pPr algn="r">
              <a:lnSpc>
                <a:spcPct val="110000"/>
              </a:lnSpc>
              <a:spcBef>
                <a:spcPts val="1200"/>
              </a:spcBef>
              <a:spcAft>
                <a:spcPts val="1200"/>
              </a:spcAft>
            </a:pPr>
            <a:r>
              <a:rPr lang="fr-CA" sz="4200" dirty="0">
                <a:latin typeface="Arial Narrow" panose="020B0606020202030204" pitchFamily="34" charset="0"/>
                <a:cs typeface="Arial" panose="020B0604020202020204" pitchFamily="34" charset="0"/>
              </a:rPr>
              <a:t> </a:t>
            </a:r>
          </a:p>
          <a:p>
            <a:pPr algn="r">
              <a:lnSpc>
                <a:spcPct val="110000"/>
              </a:lnSpc>
              <a:spcBef>
                <a:spcPts val="600"/>
              </a:spcBef>
              <a:spcAft>
                <a:spcPts val="600"/>
              </a:spcAft>
            </a:pPr>
            <a:r>
              <a:rPr lang="fr-CA" sz="4200" dirty="0">
                <a:effectLst/>
                <a:latin typeface="Arial Narrow" panose="020B0606020202030204" pitchFamily="34" charset="0"/>
                <a:ea typeface="Calibri" panose="020F0502020204030204" pitchFamily="34" charset="0"/>
                <a:cs typeface="Arial" panose="020B0604020202020204" pitchFamily="34" charset="0"/>
              </a:rPr>
              <a:t>Martine Asselin, </a:t>
            </a:r>
            <a:r>
              <a:rPr lang="fr-CA" sz="4200" dirty="0">
                <a:latin typeface="Arial Narrow" panose="020B0606020202030204" pitchFamily="34" charset="0"/>
                <a:cs typeface="Arial" panose="020B0604020202020204" pitchFamily="34" charset="0"/>
              </a:rPr>
              <a:t>Francis Boivin, </a:t>
            </a:r>
            <a:r>
              <a:rPr lang="fr-CA" sz="4200" dirty="0">
                <a:effectLst/>
                <a:latin typeface="Arial Narrow" panose="020B0606020202030204" pitchFamily="34" charset="0"/>
                <a:ea typeface="Calibri" panose="020F0502020204030204" pitchFamily="34" charset="0"/>
                <a:cs typeface="Arial" panose="020B0604020202020204" pitchFamily="34" charset="0"/>
              </a:rPr>
              <a:t>Martin Desrochers, </a:t>
            </a:r>
            <a:r>
              <a:rPr lang="fr-CA" sz="4200" dirty="0">
                <a:latin typeface="Arial Narrow" panose="020B0606020202030204" pitchFamily="34" charset="0"/>
                <a:cs typeface="Arial" panose="020B0604020202020204" pitchFamily="34" charset="0"/>
              </a:rPr>
              <a:t>Isabelle </a:t>
            </a:r>
            <a:r>
              <a:rPr lang="fr-CA" sz="4200" dirty="0">
                <a:effectLst/>
                <a:latin typeface="Arial Narrow" panose="020B0606020202030204" pitchFamily="34" charset="0"/>
                <a:ea typeface="Calibri" panose="020F0502020204030204" pitchFamily="34" charset="0"/>
                <a:cs typeface="Arial" panose="020B0604020202020204" pitchFamily="34" charset="0"/>
              </a:rPr>
              <a:t>Gaudet, </a:t>
            </a:r>
            <a:r>
              <a:rPr lang="fr-CA" sz="4200" dirty="0">
                <a:latin typeface="Arial Narrow" panose="020B0606020202030204" pitchFamily="34" charset="0"/>
                <a:cs typeface="Arial" panose="020B0604020202020204" pitchFamily="34" charset="0"/>
              </a:rPr>
              <a:t>Guillaume </a:t>
            </a:r>
            <a:r>
              <a:rPr lang="fr-CA" sz="4200" dirty="0" err="1">
                <a:latin typeface="Arial Narrow" panose="020B0606020202030204" pitchFamily="34" charset="0"/>
                <a:cs typeface="Arial" panose="020B0604020202020204" pitchFamily="34" charset="0"/>
              </a:rPr>
              <a:t>Jobidon</a:t>
            </a:r>
            <a:r>
              <a:rPr lang="fr-CA" sz="4200" dirty="0">
                <a:latin typeface="Arial Narrow" panose="020B0606020202030204" pitchFamily="34" charset="0"/>
                <a:cs typeface="Arial" panose="020B0604020202020204" pitchFamily="34" charset="0"/>
              </a:rPr>
              <a:t>, Catherine Lasalle, Claudia Rousseau, </a:t>
            </a:r>
            <a:r>
              <a:rPr lang="fr-CA" sz="4200" dirty="0">
                <a:effectLst/>
                <a:latin typeface="Arial Narrow" panose="020B0606020202030204" pitchFamily="34" charset="0"/>
                <a:ea typeface="Calibri" panose="020F0502020204030204" pitchFamily="34" charset="0"/>
                <a:cs typeface="Arial" panose="020B0604020202020204" pitchFamily="34" charset="0"/>
              </a:rPr>
              <a:t>Mélanie St-Cyr</a:t>
            </a:r>
          </a:p>
          <a:p>
            <a:pPr algn="r">
              <a:lnSpc>
                <a:spcPct val="110000"/>
              </a:lnSpc>
              <a:spcBef>
                <a:spcPts val="600"/>
              </a:spcBef>
              <a:spcAft>
                <a:spcPts val="600"/>
              </a:spcAft>
            </a:pPr>
            <a:r>
              <a:rPr lang="fr-CA" sz="4300" b="1" dirty="0">
                <a:latin typeface="Arial Narrow" panose="020B0606020202030204" pitchFamily="34" charset="0"/>
                <a:cs typeface="Arial" panose="020B0604020202020204" pitchFamily="34" charset="0"/>
              </a:rPr>
              <a:t>Avril 2023     </a:t>
            </a:r>
          </a:p>
          <a:p>
            <a:endParaRPr lang="fr-CA" dirty="0"/>
          </a:p>
        </p:txBody>
      </p:sp>
      <p:sp>
        <p:nvSpPr>
          <p:cNvPr id="7" name="Rectangle 6">
            <a:extLst>
              <a:ext uri="{FF2B5EF4-FFF2-40B4-BE49-F238E27FC236}">
                <a16:creationId xmlns:a16="http://schemas.microsoft.com/office/drawing/2014/main" id="{A0558507-8252-19EA-F430-E02234DCABD1}"/>
              </a:ext>
            </a:extLst>
          </p:cNvPr>
          <p:cNvSpPr/>
          <p:nvPr>
            <p:custDataLst>
              <p:tags r:id="rId4"/>
            </p:custDataLst>
          </p:nvPr>
        </p:nvSpPr>
        <p:spPr>
          <a:xfrm>
            <a:off x="7117236" y="0"/>
            <a:ext cx="3550763" cy="196377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Image 4" descr="Une image contenant texte&#10;&#10;Description générée automatiquement">
            <a:extLst>
              <a:ext uri="{FF2B5EF4-FFF2-40B4-BE49-F238E27FC236}">
                <a16:creationId xmlns:a16="http://schemas.microsoft.com/office/drawing/2014/main" id="{D6A5535D-7CAC-6E3B-439B-845A5B643699}"/>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7259410" y="503209"/>
            <a:ext cx="3300984" cy="1350264"/>
          </a:xfrm>
          <a:prstGeom prst="rect">
            <a:avLst/>
          </a:prstGeom>
        </p:spPr>
      </p:pic>
      <p:sp>
        <p:nvSpPr>
          <p:cNvPr id="8" name="Rectangle 7">
            <a:extLst>
              <a:ext uri="{FF2B5EF4-FFF2-40B4-BE49-F238E27FC236}">
                <a16:creationId xmlns:a16="http://schemas.microsoft.com/office/drawing/2014/main" id="{E1D52D72-7180-25EA-6532-C0EBDDBA072D}"/>
              </a:ext>
            </a:extLst>
          </p:cNvPr>
          <p:cNvSpPr/>
          <p:nvPr>
            <p:custDataLst>
              <p:tags r:id="rId6"/>
            </p:custDataLst>
          </p:nvPr>
        </p:nvSpPr>
        <p:spPr>
          <a:xfrm>
            <a:off x="7126665" y="1963778"/>
            <a:ext cx="3543206" cy="2278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3029DF76-8B8E-33D4-5DC6-38FC35B9B499}"/>
              </a:ext>
            </a:extLst>
          </p:cNvPr>
          <p:cNvSpPr/>
          <p:nvPr>
            <p:custDataLst>
              <p:tags r:id="rId7"/>
            </p:custDataLst>
          </p:nvPr>
        </p:nvSpPr>
        <p:spPr>
          <a:xfrm>
            <a:off x="3523778" y="5380522"/>
            <a:ext cx="7144221"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71409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740BE50-CD27-6116-F0D4-719C38A27078}"/>
              </a:ext>
            </a:extLst>
          </p:cNvPr>
          <p:cNvPicPr>
            <a:picLocks noChangeAspect="1"/>
          </p:cNvPicPr>
          <p:nvPr>
            <p:custDataLst>
              <p:tags r:id="rId1"/>
            </p:custDataLst>
          </p:nvPr>
        </p:nvPicPr>
        <p:blipFill rotWithShape="1">
          <a:blip r:embed="rId9" cstate="print">
            <a:extLst>
              <a:ext uri="{28A0092B-C50C-407E-A947-70E740481C1C}">
                <a14:useLocalDpi xmlns:a14="http://schemas.microsoft.com/office/drawing/2010/main"/>
              </a:ext>
            </a:extLst>
          </a:blip>
          <a:srcRect l="42944" r="9380"/>
          <a:stretch/>
        </p:blipFill>
        <p:spPr>
          <a:xfrm>
            <a:off x="7116338" y="1616615"/>
            <a:ext cx="3817961" cy="4131976"/>
          </a:xfrm>
          <a:prstGeom prst="rect">
            <a:avLst/>
          </a:prstGeom>
        </p:spPr>
      </p:pic>
      <p:sp>
        <p:nvSpPr>
          <p:cNvPr id="2" name="Titre 1">
            <a:extLst>
              <a:ext uri="{FF2B5EF4-FFF2-40B4-BE49-F238E27FC236}">
                <a16:creationId xmlns:a16="http://schemas.microsoft.com/office/drawing/2014/main" id="{CD8343CC-387C-8D62-F414-31249DFBB907}"/>
              </a:ext>
            </a:extLst>
          </p:cNvPr>
          <p:cNvSpPr>
            <a:spLocks noGrp="1"/>
          </p:cNvSpPr>
          <p:nvPr>
            <p:ph type="title"/>
            <p:custDataLst>
              <p:tags r:id="rId2"/>
            </p:custDataLst>
          </p:nvPr>
        </p:nvSpPr>
        <p:spPr>
          <a:xfrm>
            <a:off x="317634" y="225786"/>
            <a:ext cx="11036166" cy="883624"/>
          </a:xfrm>
        </p:spPr>
        <p:txBody>
          <a:bodyPr/>
          <a:lstStyle/>
          <a:p>
            <a:r>
              <a:rPr lang="fr-CA" dirty="0">
                <a:latin typeface="Arial Narrow" panose="020B0606020202030204" pitchFamily="34" charset="0"/>
              </a:rPr>
              <a:t>Plan de présentation</a:t>
            </a:r>
          </a:p>
        </p:txBody>
      </p:sp>
      <p:pic>
        <p:nvPicPr>
          <p:cNvPr id="5" name="Image 4" descr="Une image contenant texte&#10;&#10;Description générée automatiquement">
            <a:extLst>
              <a:ext uri="{FF2B5EF4-FFF2-40B4-BE49-F238E27FC236}">
                <a16:creationId xmlns:a16="http://schemas.microsoft.com/office/drawing/2014/main" id="{21295E31-1D57-A3B6-85A8-BDAFE2D5F68A}"/>
              </a:ext>
            </a:extLst>
          </p:cNvPr>
          <p:cNvPicPr>
            <a:picLocks noChangeAspect="1"/>
          </p:cNvPicPr>
          <p:nvPr>
            <p:custDataLst>
              <p:tags r:id="rId3"/>
            </p:custDataLst>
          </p:nvPr>
        </p:nvPicPr>
        <p:blipFill rotWithShape="1">
          <a:blip r:embed="rId10">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sp>
        <p:nvSpPr>
          <p:cNvPr id="12" name="Espace réservé du contenu 11">
            <a:extLst>
              <a:ext uri="{FF2B5EF4-FFF2-40B4-BE49-F238E27FC236}">
                <a16:creationId xmlns:a16="http://schemas.microsoft.com/office/drawing/2014/main" id="{5B556334-F6D2-E0E5-B898-5349A0970418}"/>
              </a:ext>
            </a:extLst>
          </p:cNvPr>
          <p:cNvSpPr>
            <a:spLocks noGrp="1"/>
          </p:cNvSpPr>
          <p:nvPr>
            <p:ph idx="1"/>
            <p:custDataLst>
              <p:tags r:id="rId4"/>
            </p:custDataLst>
          </p:nvPr>
        </p:nvSpPr>
        <p:spPr>
          <a:xfrm>
            <a:off x="385011" y="1559293"/>
            <a:ext cx="10549288" cy="4351337"/>
          </a:xfrm>
        </p:spPr>
        <p:txBody>
          <a:bodyPr>
            <a:normAutofit fontScale="85000" lnSpcReduction="20000"/>
          </a:bodyPr>
          <a:lstStyle/>
          <a:p>
            <a:pPr marL="342900" indent="-342900">
              <a:buAutoNum type="arabicPeriod"/>
            </a:pPr>
            <a:r>
              <a:rPr lang="fr-CA" sz="2000" b="1" dirty="0">
                <a:latin typeface="Arial Narrow" panose="020B0606020202030204" pitchFamily="34" charset="0"/>
              </a:rPr>
              <a:t>Préambule</a:t>
            </a:r>
          </a:p>
          <a:p>
            <a:pPr marL="342900" indent="-342900">
              <a:buAutoNum type="arabicPeriod"/>
            </a:pPr>
            <a:r>
              <a:rPr lang="fr-CA" sz="2000" b="1" dirty="0">
                <a:latin typeface="Arial Narrow" panose="020B0606020202030204" pitchFamily="34" charset="0"/>
              </a:rPr>
              <a:t>Démarches</a:t>
            </a:r>
          </a:p>
          <a:p>
            <a:pPr marL="449263" lvl="2" indent="0">
              <a:buNone/>
            </a:pPr>
            <a:r>
              <a:rPr lang="fr-CA" sz="1600" b="1" dirty="0">
                <a:latin typeface="Arial Narrow" panose="020B0606020202030204" pitchFamily="34" charset="0"/>
              </a:rPr>
              <a:t>2.1 Programme </a:t>
            </a:r>
            <a:r>
              <a:rPr lang="fr-CA" sz="1600" b="1" dirty="0" err="1">
                <a:latin typeface="Arial Narrow" panose="020B0606020202030204" pitchFamily="34" charset="0"/>
              </a:rPr>
              <a:t>Formacadres</a:t>
            </a:r>
            <a:endParaRPr lang="fr-CA" sz="1600" b="1" dirty="0">
              <a:latin typeface="Arial Narrow" panose="020B0606020202030204" pitchFamily="34" charset="0"/>
            </a:endParaRPr>
          </a:p>
          <a:p>
            <a:pPr marL="449263" lvl="2" indent="0">
              <a:buNone/>
            </a:pPr>
            <a:r>
              <a:rPr lang="fr-CA" sz="1600" b="1" dirty="0">
                <a:latin typeface="Arial Narrow" panose="020B0606020202030204" pitchFamily="34" charset="0"/>
              </a:rPr>
              <a:t>2.2 Prêts de services : Domaine policier</a:t>
            </a:r>
          </a:p>
          <a:p>
            <a:pPr marL="449263" lvl="2" indent="0">
              <a:buNone/>
            </a:pPr>
            <a:r>
              <a:rPr lang="fr-CA" sz="1600" b="1" dirty="0">
                <a:latin typeface="Arial Narrow" panose="020B0606020202030204" pitchFamily="34" charset="0"/>
              </a:rPr>
              <a:t>2.3 Programme avancé pour les analystes de politiques</a:t>
            </a:r>
          </a:p>
          <a:p>
            <a:pPr marL="342900" indent="-342900">
              <a:buAutoNum type="arabicPeriod"/>
            </a:pPr>
            <a:r>
              <a:rPr lang="fr-CA" sz="2000" b="1" dirty="0">
                <a:latin typeface="Arial Narrow" panose="020B0606020202030204" pitchFamily="34" charset="0"/>
              </a:rPr>
              <a:t>Champ d’application</a:t>
            </a:r>
          </a:p>
          <a:p>
            <a:pPr marL="342900" indent="-342900">
              <a:buAutoNum type="arabicPeriod"/>
            </a:pPr>
            <a:r>
              <a:rPr lang="fr-CA" sz="2000" b="1" dirty="0">
                <a:latin typeface="Arial Narrow" panose="020B0606020202030204" pitchFamily="34" charset="0"/>
              </a:rPr>
              <a:t>Objectifs</a:t>
            </a:r>
          </a:p>
          <a:p>
            <a:pPr marL="342900" indent="-342900">
              <a:buAutoNum type="arabicPeriod"/>
            </a:pPr>
            <a:r>
              <a:rPr lang="fr-CA" sz="2000" b="1" dirty="0">
                <a:latin typeface="Arial Narrow" panose="020B0606020202030204" pitchFamily="34" charset="0"/>
              </a:rPr>
              <a:t>Principes d’action</a:t>
            </a:r>
          </a:p>
          <a:p>
            <a:pPr marL="342900" indent="-342900">
              <a:buAutoNum type="arabicPeriod"/>
            </a:pPr>
            <a:r>
              <a:rPr lang="fr-CA" sz="2000" b="1" dirty="0">
                <a:latin typeface="Arial Narrow" panose="020B0606020202030204" pitchFamily="34" charset="0"/>
              </a:rPr>
              <a:t>Forces, faiblesses, opportunités et menaces</a:t>
            </a:r>
          </a:p>
          <a:p>
            <a:pPr marL="342900" indent="-342900">
              <a:buAutoNum type="arabicPeriod"/>
            </a:pPr>
            <a:r>
              <a:rPr lang="fr-CA" sz="2000" b="1" dirty="0">
                <a:latin typeface="Arial Narrow" panose="020B0606020202030204" pitchFamily="34" charset="0"/>
              </a:rPr>
              <a:t>Rôles et responsabilités</a:t>
            </a:r>
          </a:p>
          <a:p>
            <a:pPr marL="342900" indent="-342900">
              <a:buAutoNum type="arabicPeriod"/>
            </a:pPr>
            <a:r>
              <a:rPr lang="fr-CA" sz="2000" b="1" dirty="0">
                <a:latin typeface="Arial Narrow" panose="020B0606020202030204" pitchFamily="34" charset="0"/>
              </a:rPr>
              <a:t>Mise en œuvre et suivi</a:t>
            </a:r>
          </a:p>
          <a:p>
            <a:pPr marL="342900" indent="-342900">
              <a:buAutoNum type="arabicPeriod"/>
            </a:pPr>
            <a:r>
              <a:rPr lang="fr-CA" sz="2000" b="1" dirty="0">
                <a:latin typeface="Arial Narrow" panose="020B0606020202030204" pitchFamily="34" charset="0"/>
              </a:rPr>
              <a:t>Reddition de comptes </a:t>
            </a:r>
          </a:p>
        </p:txBody>
      </p:sp>
      <p:sp>
        <p:nvSpPr>
          <p:cNvPr id="13" name="ZoneTexte 12">
            <a:extLst>
              <a:ext uri="{FF2B5EF4-FFF2-40B4-BE49-F238E27FC236}">
                <a16:creationId xmlns:a16="http://schemas.microsoft.com/office/drawing/2014/main" id="{4B6E8860-6F9E-9FED-BCF6-A522C8DE256F}"/>
              </a:ext>
            </a:extLst>
          </p:cNvPr>
          <p:cNvSpPr txBox="1"/>
          <p:nvPr>
            <p:custDataLst>
              <p:tags r:id="rId5"/>
            </p:custDataLst>
          </p:nvPr>
        </p:nvSpPr>
        <p:spPr>
          <a:xfrm>
            <a:off x="11632676" y="6488667"/>
            <a:ext cx="405353" cy="369332"/>
          </a:xfrm>
          <a:prstGeom prst="rect">
            <a:avLst/>
          </a:prstGeom>
          <a:noFill/>
        </p:spPr>
        <p:txBody>
          <a:bodyPr wrap="square" rtlCol="0">
            <a:spAutoFit/>
          </a:bodyPr>
          <a:lstStyle/>
          <a:p>
            <a:r>
              <a:rPr lang="fr-CA">
                <a:solidFill>
                  <a:schemeClr val="bg1">
                    <a:lumMod val="75000"/>
                  </a:schemeClr>
                </a:solidFill>
              </a:rPr>
              <a:t>2</a:t>
            </a:r>
          </a:p>
        </p:txBody>
      </p:sp>
      <p:sp>
        <p:nvSpPr>
          <p:cNvPr id="3" name="Rectangle 2">
            <a:extLst>
              <a:ext uri="{FF2B5EF4-FFF2-40B4-BE49-F238E27FC236}">
                <a16:creationId xmlns:a16="http://schemas.microsoft.com/office/drawing/2014/main" id="{B10314EA-A347-C300-DB11-62A7FAC699F9}"/>
              </a:ext>
            </a:extLst>
          </p:cNvPr>
          <p:cNvSpPr/>
          <p:nvPr>
            <p:custDataLst>
              <p:tags r:id="rId6"/>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7" name="Connecteur droit 6">
            <a:extLst>
              <a:ext uri="{FF2B5EF4-FFF2-40B4-BE49-F238E27FC236}">
                <a16:creationId xmlns:a16="http://schemas.microsoft.com/office/drawing/2014/main" id="{E7FD1F8E-B3A3-5FF6-D415-5ECAE7398A27}"/>
              </a:ext>
            </a:extLst>
          </p:cNvPr>
          <p:cNvCxnSpPr/>
          <p:nvPr>
            <p:custDataLst>
              <p:tags r:id="rId7"/>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060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84E9FE-58F7-8AC0-4A79-F0609314B10B}"/>
              </a:ext>
            </a:extLst>
          </p:cNvPr>
          <p:cNvSpPr>
            <a:spLocks noGrp="1"/>
          </p:cNvSpPr>
          <p:nvPr>
            <p:ph type="title"/>
            <p:custDataLst>
              <p:tags r:id="rId1"/>
            </p:custDataLst>
          </p:nvPr>
        </p:nvSpPr>
        <p:spPr>
          <a:xfrm>
            <a:off x="320842" y="190607"/>
            <a:ext cx="10515600" cy="784406"/>
          </a:xfrm>
        </p:spPr>
        <p:txBody>
          <a:bodyPr/>
          <a:lstStyle/>
          <a:p>
            <a:r>
              <a:rPr lang="fr-CA">
                <a:latin typeface="Arial Narrow" panose="020B0606020202030204" pitchFamily="34" charset="0"/>
              </a:rPr>
              <a:t>1. PRÉAMBULE</a:t>
            </a:r>
          </a:p>
        </p:txBody>
      </p:sp>
      <p:sp>
        <p:nvSpPr>
          <p:cNvPr id="4" name="Rectangle 3">
            <a:extLst>
              <a:ext uri="{FF2B5EF4-FFF2-40B4-BE49-F238E27FC236}">
                <a16:creationId xmlns:a16="http://schemas.microsoft.com/office/drawing/2014/main" id="{D8ED5AF3-A4C3-DC40-1FE8-59897DE2703A}"/>
              </a:ext>
            </a:extLst>
          </p:cNvPr>
          <p:cNvSpPr/>
          <p:nvPr>
            <p:custDataLst>
              <p:tags r:id="rId2"/>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6" descr="Une image contenant texte&#10;&#10;Description générée automatiquement">
            <a:extLst>
              <a:ext uri="{FF2B5EF4-FFF2-40B4-BE49-F238E27FC236}">
                <a16:creationId xmlns:a16="http://schemas.microsoft.com/office/drawing/2014/main" id="{BA9C4313-A434-0FB8-DBE0-8C6F03817772}"/>
              </a:ext>
            </a:extLst>
          </p:cNvPr>
          <p:cNvPicPr>
            <a:picLocks noChangeAspect="1"/>
          </p:cNvPicPr>
          <p:nvPr>
            <p:custDataLst>
              <p:tags r:id="rId3"/>
            </p:custDataLst>
          </p:nvPr>
        </p:nvPicPr>
        <p:blipFill rotWithShape="1">
          <a:blip r:embed="rId10">
            <a:extLst>
              <a:ext uri="{28A0092B-C50C-407E-A947-70E740481C1C}">
                <a14:useLocalDpi xmlns:a14="http://schemas.microsoft.com/office/drawing/2010/main" val="0"/>
              </a:ext>
            </a:extLst>
          </a:blip>
          <a:srcRect r="69204"/>
          <a:stretch/>
        </p:blipFill>
        <p:spPr>
          <a:xfrm>
            <a:off x="10324617" y="130769"/>
            <a:ext cx="751878" cy="998701"/>
          </a:xfrm>
          <a:prstGeom prst="rect">
            <a:avLst/>
          </a:prstGeom>
        </p:spPr>
      </p:pic>
      <p:cxnSp>
        <p:nvCxnSpPr>
          <p:cNvPr id="9" name="Connecteur droit 8">
            <a:extLst>
              <a:ext uri="{FF2B5EF4-FFF2-40B4-BE49-F238E27FC236}">
                <a16:creationId xmlns:a16="http://schemas.microsoft.com/office/drawing/2014/main" id="{1A713E5B-6CFF-F8DE-3106-B9DA340FA181}"/>
              </a:ext>
            </a:extLst>
          </p:cNvPr>
          <p:cNvCxnSpPr/>
          <p:nvPr>
            <p:custDataLst>
              <p:tags r:id="rId4"/>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descr="Collègues discutant dans un bureau moderne">
            <a:extLst>
              <a:ext uri="{FF2B5EF4-FFF2-40B4-BE49-F238E27FC236}">
                <a16:creationId xmlns:a16="http://schemas.microsoft.com/office/drawing/2014/main" id="{8592C3BC-52B7-3B7D-61AB-573F4861C27B}"/>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1" y="1333442"/>
            <a:ext cx="8276732" cy="5524557"/>
          </a:xfrm>
          <a:prstGeom prst="rect">
            <a:avLst/>
          </a:prstGeom>
        </p:spPr>
      </p:pic>
      <p:sp>
        <p:nvSpPr>
          <p:cNvPr id="12" name="ZoneTexte 11">
            <a:extLst>
              <a:ext uri="{FF2B5EF4-FFF2-40B4-BE49-F238E27FC236}">
                <a16:creationId xmlns:a16="http://schemas.microsoft.com/office/drawing/2014/main" id="{E94E380C-16C2-895A-732A-A93D458E4174}"/>
              </a:ext>
            </a:extLst>
          </p:cNvPr>
          <p:cNvSpPr txBox="1"/>
          <p:nvPr>
            <p:custDataLst>
              <p:tags r:id="rId6"/>
            </p:custDataLst>
          </p:nvPr>
        </p:nvSpPr>
        <p:spPr>
          <a:xfrm>
            <a:off x="11632676" y="6488667"/>
            <a:ext cx="405353" cy="369332"/>
          </a:xfrm>
          <a:prstGeom prst="rect">
            <a:avLst/>
          </a:prstGeom>
          <a:noFill/>
        </p:spPr>
        <p:txBody>
          <a:bodyPr wrap="square" rtlCol="0">
            <a:spAutoFit/>
          </a:bodyPr>
          <a:lstStyle/>
          <a:p>
            <a:r>
              <a:rPr lang="fr-CA">
                <a:solidFill>
                  <a:schemeClr val="bg1">
                    <a:lumMod val="75000"/>
                  </a:schemeClr>
                </a:solidFill>
              </a:rPr>
              <a:t>3</a:t>
            </a:r>
          </a:p>
        </p:txBody>
      </p:sp>
      <p:sp>
        <p:nvSpPr>
          <p:cNvPr id="13" name="Rectangle 12">
            <a:extLst>
              <a:ext uri="{FF2B5EF4-FFF2-40B4-BE49-F238E27FC236}">
                <a16:creationId xmlns:a16="http://schemas.microsoft.com/office/drawing/2014/main" id="{9A500DA0-28D6-B031-68E0-DBAFECF87979}"/>
              </a:ext>
            </a:extLst>
          </p:cNvPr>
          <p:cNvSpPr/>
          <p:nvPr>
            <p:custDataLst>
              <p:tags r:id="rId7"/>
            </p:custDataLst>
          </p:nvPr>
        </p:nvSpPr>
        <p:spPr>
          <a:xfrm rot="16200000">
            <a:off x="1478853" y="-145415"/>
            <a:ext cx="5524557" cy="8482264"/>
          </a:xfrm>
          <a:prstGeom prst="rect">
            <a:avLst/>
          </a:prstGeom>
          <a:gradFill>
            <a:gsLst>
              <a:gs pos="23000">
                <a:schemeClr val="bg1"/>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8"/>
            </p:custDataLst>
          </p:nvPr>
        </p:nvSpPr>
        <p:spPr>
          <a:xfrm>
            <a:off x="3695308" y="1363827"/>
            <a:ext cx="7381188" cy="4351338"/>
          </a:xfrm>
        </p:spPr>
        <p:txBody>
          <a:bodyPr vert="horz" lIns="91440" tIns="45720" rIns="91440" bIns="45720" rtlCol="0" anchor="t">
            <a:normAutofit/>
          </a:bodyPr>
          <a:lstStyle/>
          <a:p>
            <a:r>
              <a:rPr lang="fr-CA" sz="2000" dirty="0">
                <a:latin typeface="Arial Narrow"/>
                <a:ea typeface="Calibri" panose="020F0502020204030204" pitchFamily="34" charset="0"/>
                <a:cs typeface="Times New Roman"/>
              </a:rPr>
              <a:t>Initialement orientée sur les communautés de pratiques comme mécanisme pour favoriser la collaboration entre les ministères et les organismes (M/O), l'équipe a finalement opté pour l'analyse des pratiques de prêts de services au sein du gouvernement du Québec à la suite de la rencontre</a:t>
            </a:r>
            <a:r>
              <a:rPr lang="fr-CA" sz="2000" dirty="0">
                <a:effectLst/>
                <a:latin typeface="Arial Narrow"/>
                <a:ea typeface="Calibri" panose="020F0502020204030204" pitchFamily="34" charset="0"/>
                <a:cs typeface="Times New Roman"/>
              </a:rPr>
              <a:t> avec Madame Johanne Beausoleil</a:t>
            </a:r>
            <a:r>
              <a:rPr lang="fr-CA" sz="2000" dirty="0">
                <a:latin typeface="Arial Narrow"/>
                <a:ea typeface="Calibri" panose="020F0502020204030204" pitchFamily="34" charset="0"/>
                <a:cs typeface="Times New Roman"/>
              </a:rPr>
              <a:t> qui a mis en valeur cette pratique.</a:t>
            </a:r>
          </a:p>
          <a:p>
            <a:pPr marL="0" indent="0">
              <a:buNone/>
            </a:pPr>
            <a:r>
              <a:rPr lang="fr-CA" sz="2000" dirty="0">
                <a:latin typeface="Arial Narrow"/>
                <a:ea typeface="Calibri" panose="020F0502020204030204" pitchFamily="34" charset="0"/>
                <a:cs typeface="Times New Roman"/>
              </a:rPr>
              <a:t>Pourquoi?</a:t>
            </a:r>
          </a:p>
          <a:p>
            <a:pPr lvl="1"/>
            <a:r>
              <a:rPr lang="fr-CA" sz="1800" dirty="0">
                <a:latin typeface="Arial Narrow" panose="020B0606020202030204" pitchFamily="34" charset="0"/>
              </a:rPr>
              <a:t>Les prêts de service sont souvent mal perçus alors qu’ils peuvent constituer un outil intéressant permettant le développement des compétences et un apport notable entre les ministères et organismes qui l’utilisent.</a:t>
            </a:r>
          </a:p>
          <a:p>
            <a:pPr marL="274320" lvl="1" indent="0">
              <a:buNone/>
            </a:pPr>
            <a:endParaRPr lang="fr-CA" sz="1800" dirty="0">
              <a:latin typeface="Arial Narrow"/>
              <a:ea typeface="Calibri" panose="020F0502020204030204" pitchFamily="34" charset="0"/>
              <a:cs typeface="Times New Roman"/>
            </a:endParaRPr>
          </a:p>
          <a:p>
            <a:pPr lvl="1"/>
            <a:r>
              <a:rPr lang="fr-CA" sz="1800" dirty="0">
                <a:latin typeface="Arial Narrow"/>
                <a:ea typeface="Calibri" panose="020F0502020204030204" pitchFamily="34" charset="0"/>
                <a:cs typeface="Times New Roman"/>
              </a:rPr>
              <a:t>P</a:t>
            </a:r>
            <a:r>
              <a:rPr lang="fr-CA" sz="1800" dirty="0">
                <a:effectLst/>
                <a:latin typeface="Arial Narrow"/>
                <a:ea typeface="Calibri" panose="020F0502020204030204" pitchFamily="34" charset="0"/>
                <a:cs typeface="Times New Roman"/>
              </a:rPr>
              <a:t>eu de programmes </a:t>
            </a:r>
            <a:r>
              <a:rPr lang="fr-CA" sz="1800" dirty="0">
                <a:latin typeface="Arial Narrow"/>
                <a:ea typeface="Calibri" panose="020F0502020204030204" pitchFamily="34" charset="0"/>
                <a:cs typeface="Times New Roman"/>
              </a:rPr>
              <a:t>permettent </a:t>
            </a:r>
            <a:r>
              <a:rPr lang="fr-CA" sz="1800" dirty="0">
                <a:effectLst/>
                <a:latin typeface="Arial Narrow"/>
                <a:ea typeface="Calibri" panose="020F0502020204030204" pitchFamily="34" charset="0"/>
                <a:cs typeface="Times New Roman"/>
              </a:rPr>
              <a:t>d’encadrer un jeune gestionnaire qui souhaite parfaire ses connaissances en gestion au sein de l’administration publique.</a:t>
            </a:r>
            <a:r>
              <a:rPr lang="fr-CA" sz="1800" dirty="0"/>
              <a:t> </a:t>
            </a:r>
          </a:p>
          <a:p>
            <a:pPr lvl="1"/>
            <a:endParaRPr lang="fr-CA" sz="1800" dirty="0"/>
          </a:p>
          <a:p>
            <a:endParaRPr lang="fr-CA" sz="2000" dirty="0">
              <a:latin typeface="Arial Narrow"/>
              <a:ea typeface="Calibri" panose="020F0502020204030204" pitchFamily="34" charset="0"/>
              <a:cs typeface="Times New Roman"/>
            </a:endParaRPr>
          </a:p>
          <a:p>
            <a:endParaRPr lang="fr-CA" dirty="0"/>
          </a:p>
        </p:txBody>
      </p:sp>
    </p:spTree>
    <p:extLst>
      <p:ext uri="{BB962C8B-B14F-4D97-AF65-F5344CB8AC3E}">
        <p14:creationId xmlns:p14="http://schemas.microsoft.com/office/powerpoint/2010/main" val="2119279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84E9FE-58F7-8AC0-4A79-F0609314B10B}"/>
              </a:ext>
            </a:extLst>
          </p:cNvPr>
          <p:cNvSpPr>
            <a:spLocks noGrp="1"/>
          </p:cNvSpPr>
          <p:nvPr>
            <p:ph type="title"/>
            <p:custDataLst>
              <p:tags r:id="rId1"/>
            </p:custDataLst>
          </p:nvPr>
        </p:nvSpPr>
        <p:spPr>
          <a:xfrm>
            <a:off x="320842" y="190607"/>
            <a:ext cx="10515600" cy="784406"/>
          </a:xfrm>
        </p:spPr>
        <p:txBody>
          <a:bodyPr/>
          <a:lstStyle/>
          <a:p>
            <a:r>
              <a:rPr lang="fr-CA" dirty="0">
                <a:latin typeface="Arial Narrow" panose="020B0606020202030204" pitchFamily="34" charset="0"/>
              </a:rPr>
              <a:t>2. Démarches</a:t>
            </a:r>
          </a:p>
        </p:txBody>
      </p:sp>
      <p:sp>
        <p:nvSpPr>
          <p:cNvPr id="4" name="Rectangle 3">
            <a:extLst>
              <a:ext uri="{FF2B5EF4-FFF2-40B4-BE49-F238E27FC236}">
                <a16:creationId xmlns:a16="http://schemas.microsoft.com/office/drawing/2014/main" id="{D8ED5AF3-A4C3-DC40-1FE8-59897DE2703A}"/>
              </a:ext>
            </a:extLst>
          </p:cNvPr>
          <p:cNvSpPr/>
          <p:nvPr>
            <p:custDataLst>
              <p:tags r:id="rId2"/>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6" descr="Une image contenant texte&#10;&#10;Description générée automatiquement">
            <a:extLst>
              <a:ext uri="{FF2B5EF4-FFF2-40B4-BE49-F238E27FC236}">
                <a16:creationId xmlns:a16="http://schemas.microsoft.com/office/drawing/2014/main" id="{BA9C4313-A434-0FB8-DBE0-8C6F03817772}"/>
              </a:ext>
            </a:extLst>
          </p:cNvPr>
          <p:cNvPicPr>
            <a:picLocks noChangeAspect="1"/>
          </p:cNvPicPr>
          <p:nvPr>
            <p:custDataLst>
              <p:tags r:id="rId3"/>
            </p:custDataLst>
          </p:nvPr>
        </p:nvPicPr>
        <p:blipFill rotWithShape="1">
          <a:blip r:embed="rId10">
            <a:extLst>
              <a:ext uri="{28A0092B-C50C-407E-A947-70E740481C1C}">
                <a14:useLocalDpi xmlns:a14="http://schemas.microsoft.com/office/drawing/2010/main" val="0"/>
              </a:ext>
            </a:extLst>
          </a:blip>
          <a:srcRect r="69204"/>
          <a:stretch/>
        </p:blipFill>
        <p:spPr>
          <a:xfrm>
            <a:off x="10324617" y="130769"/>
            <a:ext cx="751878" cy="998701"/>
          </a:xfrm>
          <a:prstGeom prst="rect">
            <a:avLst/>
          </a:prstGeom>
        </p:spPr>
      </p:pic>
      <p:cxnSp>
        <p:nvCxnSpPr>
          <p:cNvPr id="9" name="Connecteur droit 8">
            <a:extLst>
              <a:ext uri="{FF2B5EF4-FFF2-40B4-BE49-F238E27FC236}">
                <a16:creationId xmlns:a16="http://schemas.microsoft.com/office/drawing/2014/main" id="{1A713E5B-6CFF-F8DE-3106-B9DA340FA181}"/>
              </a:ext>
            </a:extLst>
          </p:cNvPr>
          <p:cNvCxnSpPr/>
          <p:nvPr>
            <p:custDataLst>
              <p:tags r:id="rId4"/>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descr="Collègues discutant dans un bureau moderne">
            <a:extLst>
              <a:ext uri="{FF2B5EF4-FFF2-40B4-BE49-F238E27FC236}">
                <a16:creationId xmlns:a16="http://schemas.microsoft.com/office/drawing/2014/main" id="{8592C3BC-52B7-3B7D-61AB-573F4861C27B}"/>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1" y="1333442"/>
            <a:ext cx="8276732" cy="5524557"/>
          </a:xfrm>
          <a:prstGeom prst="rect">
            <a:avLst/>
          </a:prstGeom>
        </p:spPr>
      </p:pic>
      <p:sp>
        <p:nvSpPr>
          <p:cNvPr id="12" name="ZoneTexte 11">
            <a:extLst>
              <a:ext uri="{FF2B5EF4-FFF2-40B4-BE49-F238E27FC236}">
                <a16:creationId xmlns:a16="http://schemas.microsoft.com/office/drawing/2014/main" id="{E94E380C-16C2-895A-732A-A93D458E4174}"/>
              </a:ext>
            </a:extLst>
          </p:cNvPr>
          <p:cNvSpPr txBox="1"/>
          <p:nvPr>
            <p:custDataLst>
              <p:tags r:id="rId6"/>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4</a:t>
            </a:r>
          </a:p>
        </p:txBody>
      </p:sp>
      <p:sp>
        <p:nvSpPr>
          <p:cNvPr id="13" name="Rectangle 12">
            <a:extLst>
              <a:ext uri="{FF2B5EF4-FFF2-40B4-BE49-F238E27FC236}">
                <a16:creationId xmlns:a16="http://schemas.microsoft.com/office/drawing/2014/main" id="{9A500DA0-28D6-B031-68E0-DBAFECF87979}"/>
              </a:ext>
            </a:extLst>
          </p:cNvPr>
          <p:cNvSpPr/>
          <p:nvPr>
            <p:custDataLst>
              <p:tags r:id="rId7"/>
            </p:custDataLst>
          </p:nvPr>
        </p:nvSpPr>
        <p:spPr>
          <a:xfrm rot="16200000">
            <a:off x="1478853" y="-145415"/>
            <a:ext cx="5524557" cy="8482264"/>
          </a:xfrm>
          <a:prstGeom prst="rect">
            <a:avLst/>
          </a:prstGeom>
          <a:gradFill>
            <a:gsLst>
              <a:gs pos="23000">
                <a:schemeClr val="bg1"/>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8"/>
            </p:custDataLst>
          </p:nvPr>
        </p:nvSpPr>
        <p:spPr>
          <a:xfrm>
            <a:off x="3695308" y="1363827"/>
            <a:ext cx="7381188" cy="4351338"/>
          </a:xfrm>
        </p:spPr>
        <p:txBody>
          <a:bodyPr vert="horz" lIns="91440" tIns="45720" rIns="91440" bIns="45720" rtlCol="0" anchor="t">
            <a:normAutofit/>
          </a:bodyPr>
          <a:lstStyle/>
          <a:p>
            <a:pPr algn="just">
              <a:lnSpc>
                <a:spcPct val="115000"/>
              </a:lnSpc>
              <a:spcBef>
                <a:spcPts val="900"/>
              </a:spcBef>
            </a:pPr>
            <a:r>
              <a:rPr lang="fr-CA" sz="2000" dirty="0">
                <a:latin typeface="Arial Narrow"/>
                <a:ea typeface="Calibri" panose="020F0502020204030204" pitchFamily="34" charset="0"/>
                <a:cs typeface="Times New Roman"/>
              </a:rPr>
              <a:t>Cinq rencontres réalisées pour recueillir des témoignages, identifier les forces et faiblesses des programmes et discuter des facteurs de succès</a:t>
            </a:r>
            <a:r>
              <a:rPr lang="fr-CA" sz="2000" dirty="0">
                <a:effectLst/>
                <a:latin typeface="Arial Narrow"/>
                <a:ea typeface="Calibri" panose="020F0502020204030204" pitchFamily="34" charset="0"/>
                <a:cs typeface="Times New Roman"/>
              </a:rPr>
              <a:t>:</a:t>
            </a:r>
          </a:p>
          <a:p>
            <a:pPr marL="2542540" lvl="7" indent="-342900" algn="just">
              <a:lnSpc>
                <a:spcPct val="115000"/>
              </a:lnSpc>
              <a:spcBef>
                <a:spcPts val="900"/>
              </a:spcBef>
              <a:buFont typeface="Symbol" panose="05050102010706020507" pitchFamily="18" charset="2"/>
              <a:buChar char=""/>
            </a:pPr>
            <a:r>
              <a:rPr lang="fr-CA" sz="1600" dirty="0">
                <a:solidFill>
                  <a:schemeClr val="tx1"/>
                </a:solidFill>
                <a:effectLst/>
                <a:latin typeface="Arial Narrow"/>
                <a:ea typeface="Calibri" panose="020F0502020204030204" pitchFamily="34" charset="0"/>
                <a:cs typeface="Times New Roman"/>
              </a:rPr>
              <a:t>Une personne ayant réalisé le programme « </a:t>
            </a:r>
            <a:r>
              <a:rPr lang="fr-CA" sz="1600" dirty="0" err="1">
                <a:solidFill>
                  <a:schemeClr val="tx1"/>
                </a:solidFill>
                <a:effectLst/>
                <a:latin typeface="Arial Narrow"/>
                <a:ea typeface="Calibri" panose="020F0502020204030204" pitchFamily="34" charset="0"/>
                <a:cs typeface="Times New Roman"/>
              </a:rPr>
              <a:t>Formacadres</a:t>
            </a:r>
            <a:r>
              <a:rPr lang="fr-CA" sz="1600" dirty="0">
                <a:solidFill>
                  <a:schemeClr val="tx1"/>
                </a:solidFill>
                <a:effectLst/>
                <a:latin typeface="Arial Narrow"/>
                <a:ea typeface="Calibri" panose="020F0502020204030204" pitchFamily="34" charset="0"/>
                <a:cs typeface="Times New Roman"/>
              </a:rPr>
              <a:t> »;</a:t>
            </a:r>
          </a:p>
          <a:p>
            <a:pPr marL="2542540" lvl="7" indent="-342900" algn="just">
              <a:lnSpc>
                <a:spcPct val="115000"/>
              </a:lnSpc>
              <a:buFont typeface="Symbol" panose="05050102010706020507" pitchFamily="18" charset="2"/>
              <a:buChar char=""/>
            </a:pPr>
            <a:r>
              <a:rPr lang="fr-CA" sz="1600" dirty="0">
                <a:solidFill>
                  <a:schemeClr val="tx1"/>
                </a:solidFill>
                <a:latin typeface="Arial Narrow"/>
                <a:ea typeface="Calibri" panose="020F0502020204030204" pitchFamily="34" charset="0"/>
                <a:cs typeface="Times New Roman"/>
              </a:rPr>
              <a:t>D</a:t>
            </a:r>
            <a:r>
              <a:rPr lang="fr-CA" sz="1600" dirty="0">
                <a:solidFill>
                  <a:schemeClr val="tx1"/>
                </a:solidFill>
                <a:effectLst/>
                <a:latin typeface="Arial Narrow"/>
                <a:ea typeface="Calibri" panose="020F0502020204030204" pitchFamily="34" charset="0"/>
                <a:cs typeface="Times New Roman"/>
              </a:rPr>
              <a:t>eux cadres œuvrant dans le milieu policier (SQ et SPVM) ayant bénéficié d’un programme de prêts de services;</a:t>
            </a:r>
          </a:p>
          <a:p>
            <a:pPr marL="2542540" lvl="7" indent="-342900" algn="just">
              <a:lnSpc>
                <a:spcPct val="115000"/>
              </a:lnSpc>
              <a:buFont typeface="Symbol" panose="05050102010706020507" pitchFamily="18" charset="2"/>
              <a:buChar char=""/>
            </a:pPr>
            <a:r>
              <a:rPr lang="fr-CA" sz="1600" dirty="0">
                <a:solidFill>
                  <a:schemeClr val="tx1"/>
                </a:solidFill>
                <a:effectLst/>
                <a:latin typeface="Arial Narrow"/>
                <a:ea typeface="Calibri" panose="020F0502020204030204" pitchFamily="34" charset="0"/>
                <a:cs typeface="Times New Roman"/>
              </a:rPr>
              <a:t>Des</a:t>
            </a:r>
            <a:r>
              <a:rPr lang="fr-CA" sz="1600" dirty="0">
                <a:solidFill>
                  <a:schemeClr val="tx1"/>
                </a:solidFill>
                <a:latin typeface="Arial Narrow"/>
                <a:ea typeface="Calibri" panose="020F0502020204030204" pitchFamily="34" charset="0"/>
                <a:cs typeface="Times New Roman"/>
              </a:rPr>
              <a:t> représentants du Programme </a:t>
            </a:r>
            <a:r>
              <a:rPr lang="fr-CA" sz="1600" dirty="0">
                <a:latin typeface="Arial Narrow"/>
                <a:ea typeface="Calibri" panose="020F0502020204030204" pitchFamily="34" charset="0"/>
                <a:cs typeface="Times New Roman"/>
              </a:rPr>
              <a:t>avancé pour les analystes de politiques (PAAP) du fédéral;</a:t>
            </a:r>
          </a:p>
          <a:p>
            <a:pPr marL="2542540" lvl="7" indent="-342900" algn="just">
              <a:lnSpc>
                <a:spcPct val="115000"/>
              </a:lnSpc>
              <a:buFont typeface="Symbol" panose="05050102010706020507" pitchFamily="18" charset="2"/>
              <a:buChar char=""/>
            </a:pPr>
            <a:r>
              <a:rPr lang="fr-CA" sz="1600" dirty="0">
                <a:effectLst/>
                <a:latin typeface="Arial Narrow"/>
                <a:ea typeface="Calibri" panose="020F0502020204030204" pitchFamily="34" charset="0"/>
                <a:cs typeface="Times New Roman"/>
              </a:rPr>
              <a:t>Des représentants du Secrétariat du Conseil du trésor (Validation de nos orientations).</a:t>
            </a:r>
            <a:r>
              <a:rPr lang="fr-CA" sz="1600" dirty="0">
                <a:latin typeface="Arial Narrow"/>
                <a:ea typeface="Calibri" panose="020F0502020204030204" pitchFamily="34" charset="0"/>
                <a:cs typeface="Times New Roman"/>
              </a:rPr>
              <a:t> </a:t>
            </a:r>
          </a:p>
          <a:p>
            <a:pPr marL="2542540" lvl="7" indent="-342900" algn="just">
              <a:lnSpc>
                <a:spcPct val="115000"/>
              </a:lnSpc>
              <a:buFont typeface="Symbol" panose="05050102010706020507" pitchFamily="18" charset="2"/>
              <a:buChar char=""/>
            </a:pPr>
            <a:endParaRPr lang="fr-CA" sz="16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fr-CA" dirty="0"/>
          </a:p>
        </p:txBody>
      </p:sp>
    </p:spTree>
    <p:extLst>
      <p:ext uri="{BB962C8B-B14F-4D97-AF65-F5344CB8AC3E}">
        <p14:creationId xmlns:p14="http://schemas.microsoft.com/office/powerpoint/2010/main" val="2558366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84E9FE-58F7-8AC0-4A79-F0609314B10B}"/>
              </a:ext>
            </a:extLst>
          </p:cNvPr>
          <p:cNvSpPr>
            <a:spLocks noGrp="1"/>
          </p:cNvSpPr>
          <p:nvPr>
            <p:ph type="title"/>
            <p:custDataLst>
              <p:tags r:id="rId1"/>
            </p:custDataLst>
          </p:nvPr>
        </p:nvSpPr>
        <p:spPr>
          <a:xfrm>
            <a:off x="320842" y="190607"/>
            <a:ext cx="10515600" cy="784406"/>
          </a:xfrm>
        </p:spPr>
        <p:txBody>
          <a:bodyPr/>
          <a:lstStyle/>
          <a:p>
            <a:r>
              <a:rPr lang="fr-CA" dirty="0">
                <a:latin typeface="Arial Narrow" panose="020B0606020202030204" pitchFamily="34" charset="0"/>
              </a:rPr>
              <a:t>2.1 Programme </a:t>
            </a:r>
            <a:r>
              <a:rPr lang="fr-CA" dirty="0" err="1">
                <a:latin typeface="Arial Narrow" panose="020B0606020202030204" pitchFamily="34" charset="0"/>
              </a:rPr>
              <a:t>Formacadres</a:t>
            </a:r>
            <a:endParaRPr lang="fr-CA" dirty="0">
              <a:latin typeface="Arial Narrow" panose="020B0606020202030204" pitchFamily="34" charset="0"/>
            </a:endParaRPr>
          </a:p>
        </p:txBody>
      </p:sp>
      <p:sp>
        <p:nvSpPr>
          <p:cNvPr id="4" name="Rectangle 3">
            <a:extLst>
              <a:ext uri="{FF2B5EF4-FFF2-40B4-BE49-F238E27FC236}">
                <a16:creationId xmlns:a16="http://schemas.microsoft.com/office/drawing/2014/main" id="{D8ED5AF3-A4C3-DC40-1FE8-59897DE2703A}"/>
              </a:ext>
            </a:extLst>
          </p:cNvPr>
          <p:cNvSpPr/>
          <p:nvPr>
            <p:custDataLst>
              <p:tags r:id="rId2"/>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6" descr="Une image contenant texte&#10;&#10;Description générée automatiquement">
            <a:extLst>
              <a:ext uri="{FF2B5EF4-FFF2-40B4-BE49-F238E27FC236}">
                <a16:creationId xmlns:a16="http://schemas.microsoft.com/office/drawing/2014/main" id="{BA9C4313-A434-0FB8-DBE0-8C6F03817772}"/>
              </a:ext>
            </a:extLst>
          </p:cNvPr>
          <p:cNvPicPr>
            <a:picLocks noChangeAspect="1"/>
          </p:cNvPicPr>
          <p:nvPr>
            <p:custDataLst>
              <p:tags r:id="rId3"/>
            </p:custDataLst>
          </p:nvPr>
        </p:nvPicPr>
        <p:blipFill rotWithShape="1">
          <a:blip r:embed="rId12">
            <a:extLst>
              <a:ext uri="{28A0092B-C50C-407E-A947-70E740481C1C}">
                <a14:useLocalDpi xmlns:a14="http://schemas.microsoft.com/office/drawing/2010/main" val="0"/>
              </a:ext>
            </a:extLst>
          </a:blip>
          <a:srcRect r="69204"/>
          <a:stretch/>
        </p:blipFill>
        <p:spPr>
          <a:xfrm>
            <a:off x="10324617" y="130769"/>
            <a:ext cx="751878" cy="998701"/>
          </a:xfrm>
          <a:prstGeom prst="rect">
            <a:avLst/>
          </a:prstGeom>
        </p:spPr>
      </p:pic>
      <p:cxnSp>
        <p:nvCxnSpPr>
          <p:cNvPr id="9" name="Connecteur droit 8">
            <a:extLst>
              <a:ext uri="{FF2B5EF4-FFF2-40B4-BE49-F238E27FC236}">
                <a16:creationId xmlns:a16="http://schemas.microsoft.com/office/drawing/2014/main" id="{1A713E5B-6CFF-F8DE-3106-B9DA340FA181}"/>
              </a:ext>
            </a:extLst>
          </p:cNvPr>
          <p:cNvCxnSpPr/>
          <p:nvPr>
            <p:custDataLst>
              <p:tags r:id="rId4"/>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E94E380C-16C2-895A-732A-A93D458E4174}"/>
              </a:ext>
            </a:extLst>
          </p:cNvPr>
          <p:cNvSpPr txBox="1"/>
          <p:nvPr>
            <p:custDataLst>
              <p:tags r:id="rId5"/>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5</a:t>
            </a:r>
          </a:p>
        </p:txBody>
      </p:sp>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6"/>
            </p:custDataLst>
          </p:nvPr>
        </p:nvSpPr>
        <p:spPr>
          <a:xfrm>
            <a:off x="184935" y="1363827"/>
            <a:ext cx="10891561" cy="4351338"/>
          </a:xfrm>
        </p:spPr>
        <p:txBody>
          <a:bodyPr vert="horz" lIns="91440" tIns="45720" rIns="91440" bIns="45720" rtlCol="0" anchor="t">
            <a:normAutofit/>
          </a:bodyPr>
          <a:lstStyle/>
          <a:p>
            <a:pPr algn="just">
              <a:lnSpc>
                <a:spcPct val="115000"/>
              </a:lnSpc>
              <a:spcBef>
                <a:spcPts val="900"/>
              </a:spcBef>
            </a:pPr>
            <a:r>
              <a:rPr lang="fr-CA" sz="2000" dirty="0">
                <a:effectLst/>
                <a:latin typeface="Arial Narrow"/>
                <a:ea typeface="Calibri" panose="020F0502020204030204" pitchFamily="34" charset="0"/>
                <a:cs typeface="Times New Roman"/>
              </a:rPr>
              <a:t>Programme en vigueur de </a:t>
            </a:r>
            <a:r>
              <a:rPr lang="fr-CA" sz="2000" dirty="0">
                <a:latin typeface="Arial Narrow"/>
                <a:ea typeface="Calibri" panose="020F0502020204030204" pitchFamily="34" charset="0"/>
                <a:cs typeface="Times New Roman"/>
              </a:rPr>
              <a:t>1975</a:t>
            </a:r>
            <a:r>
              <a:rPr lang="fr-CA" dirty="0">
                <a:latin typeface="Arial" panose="020B0604020202020204" pitchFamily="34" charset="0"/>
                <a:ea typeface="Calibri" panose="020F0502020204030204" pitchFamily="34" charset="0"/>
                <a:cs typeface="Times New Roman"/>
              </a:rPr>
              <a:t> </a:t>
            </a:r>
            <a:r>
              <a:rPr lang="fr-CA" sz="1800" b="0" i="0" dirty="0">
                <a:effectLst/>
                <a:latin typeface="Arial" panose="020B0604020202020204" pitchFamily="34" charset="0"/>
              </a:rPr>
              <a:t>jusqu’à 1992 environ: </a:t>
            </a:r>
            <a:endParaRPr lang="fr-CA" dirty="0">
              <a:latin typeface="Segoe UI" panose="020B0502040204020203" pitchFamily="34" charset="0"/>
            </a:endParaRPr>
          </a:p>
          <a:p>
            <a:pPr lvl="1" algn="just">
              <a:lnSpc>
                <a:spcPct val="115000"/>
              </a:lnSpc>
              <a:spcBef>
                <a:spcPts val="900"/>
              </a:spcBef>
            </a:pPr>
            <a:r>
              <a:rPr lang="fr-CA" dirty="0">
                <a:solidFill>
                  <a:schemeClr val="tx1"/>
                </a:solidFill>
                <a:latin typeface="Arial" panose="020B0604020202020204" pitchFamily="34" charset="0"/>
              </a:rPr>
              <a:t>O</a:t>
            </a:r>
            <a:r>
              <a:rPr lang="fr-CA" b="0" i="0" dirty="0">
                <a:solidFill>
                  <a:schemeClr val="tx1"/>
                </a:solidFill>
                <a:effectLst/>
                <a:latin typeface="Arial" panose="020B0604020202020204" pitchFamily="34" charset="0"/>
              </a:rPr>
              <a:t>rganisé et financé par l’Office des ressources humaines (« l’Office ») </a:t>
            </a:r>
          </a:p>
          <a:p>
            <a:pPr lvl="2" algn="just">
              <a:lnSpc>
                <a:spcPct val="100000"/>
              </a:lnSpc>
              <a:spcBef>
                <a:spcPts val="900"/>
              </a:spcBef>
            </a:pPr>
            <a:r>
              <a:rPr lang="fr-CA" dirty="0">
                <a:solidFill>
                  <a:schemeClr val="tx1"/>
                </a:solidFill>
                <a:latin typeface="Arial" panose="020B0604020202020204" pitchFamily="34" charset="0"/>
              </a:rPr>
              <a:t> 15 à 20 professionnels à haut potentiel sélectionnés par année dans le but de les amener sur un poste de cadre 4</a:t>
            </a:r>
          </a:p>
          <a:p>
            <a:pPr lvl="1" algn="just">
              <a:lnSpc>
                <a:spcPct val="115000"/>
              </a:lnSpc>
              <a:spcBef>
                <a:spcPts val="900"/>
              </a:spcBef>
            </a:pPr>
            <a:r>
              <a:rPr lang="fr-CA" dirty="0">
                <a:solidFill>
                  <a:schemeClr val="tx1"/>
                </a:solidFill>
                <a:latin typeface="Arial" panose="020B0604020202020204" pitchFamily="34" charset="0"/>
              </a:rPr>
              <a:t>Durée moyenne de 4 ans : formation théorique de 30 jours + formation pratique constituée de stages de travail </a:t>
            </a:r>
          </a:p>
          <a:p>
            <a:pPr lvl="2" algn="just">
              <a:lnSpc>
                <a:spcPct val="100000"/>
              </a:lnSpc>
              <a:spcBef>
                <a:spcPts val="900"/>
              </a:spcBef>
            </a:pPr>
            <a:r>
              <a:rPr lang="fr-CA" dirty="0">
                <a:solidFill>
                  <a:schemeClr val="tx1"/>
                </a:solidFill>
                <a:latin typeface="Arial" panose="020B0604020202020204" pitchFamily="34" charset="0"/>
              </a:rPr>
              <a:t>4 postes différents visant le développement des compétences de gestionnaires généraliste (entreprise privée, Ville, gouvernement fédéral, provincial, etc.)</a:t>
            </a:r>
          </a:p>
          <a:p>
            <a:pPr lvl="1" algn="just">
              <a:lnSpc>
                <a:spcPct val="115000"/>
              </a:lnSpc>
              <a:spcBef>
                <a:spcPts val="900"/>
              </a:spcBef>
            </a:pPr>
            <a:r>
              <a:rPr lang="fr-CA" dirty="0">
                <a:solidFill>
                  <a:schemeClr val="tx1"/>
                </a:solidFill>
                <a:latin typeface="Arial" panose="020B0604020202020204" pitchFamily="34" charset="0"/>
              </a:rPr>
              <a:t>L’Office offrait tout l’encadrement</a:t>
            </a:r>
          </a:p>
          <a:p>
            <a:pPr lvl="2" algn="just">
              <a:lnSpc>
                <a:spcPct val="100000"/>
              </a:lnSpc>
              <a:spcBef>
                <a:spcPts val="900"/>
              </a:spcBef>
            </a:pPr>
            <a:r>
              <a:rPr lang="fr-CA" dirty="0">
                <a:solidFill>
                  <a:schemeClr val="tx1"/>
                </a:solidFill>
                <a:latin typeface="Arial" panose="020B0604020202020204" pitchFamily="34" charset="0"/>
              </a:rPr>
              <a:t>Administration : recrutement, jury, secrétariat, remboursement de dépenses (tous les frais étaient défrayés incluant la délocalisation)</a:t>
            </a:r>
          </a:p>
          <a:p>
            <a:pPr lvl="2" algn="just">
              <a:lnSpc>
                <a:spcPct val="100000"/>
              </a:lnSpc>
              <a:spcBef>
                <a:spcPts val="900"/>
              </a:spcBef>
            </a:pPr>
            <a:r>
              <a:rPr lang="fr-CA" dirty="0">
                <a:solidFill>
                  <a:schemeClr val="tx1"/>
                </a:solidFill>
                <a:latin typeface="Arial" panose="020B0604020202020204" pitchFamily="34" charset="0"/>
              </a:rPr>
              <a:t>Accompagnement : formation personnalisée, accompagnement (tuteur, superviseur en emploi, conseiller évaluateur), réinsertion en emploi. </a:t>
            </a:r>
          </a:p>
          <a:p>
            <a:pPr marL="0" indent="0">
              <a:buNone/>
            </a:pPr>
            <a:endParaRPr lang="fr-CA" sz="2400" b="0" i="1" dirty="0">
              <a:solidFill>
                <a:srgbClr val="0070C0"/>
              </a:solidFill>
              <a:effectLst/>
              <a:latin typeface="Arial" panose="020B0604020202020204" pitchFamily="34" charset="0"/>
            </a:endParaRPr>
          </a:p>
        </p:txBody>
      </p:sp>
      <p:pic>
        <p:nvPicPr>
          <p:cNvPr id="1026" name="Picture 2" descr="Formation Gestionnaire RH à Distance - Déficompta">
            <a:extLst>
              <a:ext uri="{FF2B5EF4-FFF2-40B4-BE49-F238E27FC236}">
                <a16:creationId xmlns:a16="http://schemas.microsoft.com/office/drawing/2014/main" id="{54F91CD0-1F57-5EB5-A0FA-494B07ECECC8}"/>
              </a:ext>
            </a:extLst>
          </p:cNvPr>
          <p:cNvPicPr>
            <a:picLocks noChangeAspect="1" noChangeArrowheads="1"/>
          </p:cNvPicPr>
          <p:nvPr>
            <p:custDataLst>
              <p:tags r:id="rId7"/>
            </p:custDataLst>
          </p:nvPr>
        </p:nvPicPr>
        <p:blipFill>
          <a:blip r:embed="rId13">
            <a:alphaModFix amt="51000"/>
            <a:extLst>
              <a:ext uri="{28A0092B-C50C-407E-A947-70E740481C1C}">
                <a14:useLocalDpi xmlns:a14="http://schemas.microsoft.com/office/drawing/2010/main" val="0"/>
              </a:ext>
            </a:extLst>
          </a:blip>
          <a:srcRect/>
          <a:stretch>
            <a:fillRect/>
          </a:stretch>
        </p:blipFill>
        <p:spPr bwMode="auto">
          <a:xfrm>
            <a:off x="8474129" y="5111933"/>
            <a:ext cx="2856287" cy="1746067"/>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xtLst>
            <a:ext uri="{909E8E84-426E-40DD-AFC4-6F175D3DCCD1}">
              <a14:hiddenFill xmlns:a14="http://schemas.microsoft.com/office/drawing/2010/main">
                <a:solidFill>
                  <a:srgbClr val="FFFFFF"/>
                </a:solidFill>
              </a14:hiddenFill>
            </a:ext>
          </a:extLst>
        </p:spPr>
      </p:pic>
      <p:sp>
        <p:nvSpPr>
          <p:cNvPr id="5" name="Sous-titre 2">
            <a:extLst>
              <a:ext uri="{FF2B5EF4-FFF2-40B4-BE49-F238E27FC236}">
                <a16:creationId xmlns:a16="http://schemas.microsoft.com/office/drawing/2014/main" id="{0A77305A-0D1D-EB33-F2A7-D711AD4F2180}"/>
              </a:ext>
            </a:extLst>
          </p:cNvPr>
          <p:cNvSpPr txBox="1">
            <a:spLocks/>
          </p:cNvSpPr>
          <p:nvPr>
            <p:custDataLst>
              <p:tags r:id="rId8"/>
            </p:custDataLst>
          </p:nvPr>
        </p:nvSpPr>
        <p:spPr>
          <a:xfrm>
            <a:off x="-68985" y="4809561"/>
            <a:ext cx="5699223" cy="1857832"/>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endParaRPr lang="fr-CA" dirty="0"/>
          </a:p>
        </p:txBody>
      </p:sp>
      <p:sp>
        <p:nvSpPr>
          <p:cNvPr id="8" name="ZoneTexte 7">
            <a:extLst>
              <a:ext uri="{FF2B5EF4-FFF2-40B4-BE49-F238E27FC236}">
                <a16:creationId xmlns:a16="http://schemas.microsoft.com/office/drawing/2014/main" id="{143272CC-CB67-23A1-F9DD-10AD57053F51}"/>
              </a:ext>
            </a:extLst>
          </p:cNvPr>
          <p:cNvSpPr txBox="1"/>
          <p:nvPr>
            <p:custDataLst>
              <p:tags r:id="rId9"/>
            </p:custDataLst>
          </p:nvPr>
        </p:nvSpPr>
        <p:spPr>
          <a:xfrm>
            <a:off x="320842" y="5351219"/>
            <a:ext cx="7221945" cy="1200329"/>
          </a:xfrm>
          <a:prstGeom prst="rect">
            <a:avLst/>
          </a:prstGeom>
          <a:noFill/>
        </p:spPr>
        <p:txBody>
          <a:bodyPr wrap="square">
            <a:spAutoFit/>
          </a:bodyPr>
          <a:lstStyle/>
          <a:p>
            <a:pPr marL="0" indent="0" algn="ctr">
              <a:buNone/>
            </a:pPr>
            <a:r>
              <a:rPr lang="fr-CA" sz="2400" i="1" dirty="0">
                <a:solidFill>
                  <a:srgbClr val="0070C0"/>
                </a:solidFill>
                <a:latin typeface="Arial" panose="020B0604020202020204" pitchFamily="34" charset="0"/>
              </a:rPr>
              <a:t>« </a:t>
            </a:r>
            <a:r>
              <a:rPr lang="fr-CA" sz="2400" b="0" i="1" dirty="0">
                <a:solidFill>
                  <a:srgbClr val="0070C0"/>
                </a:solidFill>
                <a:effectLst/>
                <a:latin typeface="Arial" panose="020B0604020202020204" pitchFamily="34" charset="0"/>
              </a:rPr>
              <a:t>Le programme m’a permis d’entrer avec confiance dans des organisations en sachant que je n’avais pas besoin du contenu</a:t>
            </a:r>
            <a:r>
              <a:rPr lang="fr-CA" sz="2400" i="1" dirty="0">
                <a:solidFill>
                  <a:srgbClr val="0070C0"/>
                </a:solidFill>
                <a:latin typeface="Arial" panose="020B0604020202020204" pitchFamily="34" charset="0"/>
              </a:rPr>
              <a:t>. »</a:t>
            </a:r>
            <a:endParaRPr lang="fr-CA" sz="2400" b="0" i="1" dirty="0">
              <a:solidFill>
                <a:srgbClr val="0070C0"/>
              </a:solidFill>
              <a:effectLst/>
              <a:latin typeface="Arial" panose="020B0604020202020204" pitchFamily="34" charset="0"/>
            </a:endParaRPr>
          </a:p>
        </p:txBody>
      </p:sp>
    </p:spTree>
    <p:extLst>
      <p:ext uri="{BB962C8B-B14F-4D97-AF65-F5344CB8AC3E}">
        <p14:creationId xmlns:p14="http://schemas.microsoft.com/office/powerpoint/2010/main" val="386914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84E9FE-58F7-8AC0-4A79-F0609314B10B}"/>
              </a:ext>
            </a:extLst>
          </p:cNvPr>
          <p:cNvSpPr>
            <a:spLocks noGrp="1"/>
          </p:cNvSpPr>
          <p:nvPr>
            <p:ph type="title"/>
            <p:custDataLst>
              <p:tags r:id="rId1"/>
            </p:custDataLst>
          </p:nvPr>
        </p:nvSpPr>
        <p:spPr>
          <a:xfrm>
            <a:off x="320842" y="190607"/>
            <a:ext cx="10515600" cy="784406"/>
          </a:xfrm>
        </p:spPr>
        <p:txBody>
          <a:bodyPr/>
          <a:lstStyle/>
          <a:p>
            <a:r>
              <a:rPr lang="fr-CA" dirty="0">
                <a:latin typeface="Arial Narrow" panose="020B0606020202030204" pitchFamily="34" charset="0"/>
              </a:rPr>
              <a:t>2.2 Prêts de services : domaine policier </a:t>
            </a:r>
          </a:p>
        </p:txBody>
      </p:sp>
      <p:sp>
        <p:nvSpPr>
          <p:cNvPr id="4" name="Rectangle 3">
            <a:extLst>
              <a:ext uri="{FF2B5EF4-FFF2-40B4-BE49-F238E27FC236}">
                <a16:creationId xmlns:a16="http://schemas.microsoft.com/office/drawing/2014/main" id="{D8ED5AF3-A4C3-DC40-1FE8-59897DE2703A}"/>
              </a:ext>
            </a:extLst>
          </p:cNvPr>
          <p:cNvSpPr/>
          <p:nvPr>
            <p:custDataLst>
              <p:tags r:id="rId2"/>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6" descr="Une image contenant texte&#10;&#10;Description générée automatiquement">
            <a:extLst>
              <a:ext uri="{FF2B5EF4-FFF2-40B4-BE49-F238E27FC236}">
                <a16:creationId xmlns:a16="http://schemas.microsoft.com/office/drawing/2014/main" id="{BA9C4313-A434-0FB8-DBE0-8C6F03817772}"/>
              </a:ext>
            </a:extLst>
          </p:cNvPr>
          <p:cNvPicPr>
            <a:picLocks noChangeAspect="1"/>
          </p:cNvPicPr>
          <p:nvPr>
            <p:custDataLst>
              <p:tags r:id="rId3"/>
            </p:custDataLst>
          </p:nvPr>
        </p:nvPicPr>
        <p:blipFill rotWithShape="1">
          <a:blip r:embed="rId10">
            <a:extLst>
              <a:ext uri="{28A0092B-C50C-407E-A947-70E740481C1C}">
                <a14:useLocalDpi xmlns:a14="http://schemas.microsoft.com/office/drawing/2010/main" val="0"/>
              </a:ext>
            </a:extLst>
          </a:blip>
          <a:srcRect r="69204"/>
          <a:stretch/>
        </p:blipFill>
        <p:spPr>
          <a:xfrm>
            <a:off x="10324617" y="130769"/>
            <a:ext cx="751878" cy="998701"/>
          </a:xfrm>
          <a:prstGeom prst="rect">
            <a:avLst/>
          </a:prstGeom>
        </p:spPr>
      </p:pic>
      <p:cxnSp>
        <p:nvCxnSpPr>
          <p:cNvPr id="9" name="Connecteur droit 8">
            <a:extLst>
              <a:ext uri="{FF2B5EF4-FFF2-40B4-BE49-F238E27FC236}">
                <a16:creationId xmlns:a16="http://schemas.microsoft.com/office/drawing/2014/main" id="{1A713E5B-6CFF-F8DE-3106-B9DA340FA181}"/>
              </a:ext>
            </a:extLst>
          </p:cNvPr>
          <p:cNvCxnSpPr/>
          <p:nvPr>
            <p:custDataLst>
              <p:tags r:id="rId4"/>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E94E380C-16C2-895A-732A-A93D458E4174}"/>
              </a:ext>
            </a:extLst>
          </p:cNvPr>
          <p:cNvSpPr txBox="1"/>
          <p:nvPr>
            <p:custDataLst>
              <p:tags r:id="rId5"/>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6</a:t>
            </a:r>
          </a:p>
        </p:txBody>
      </p:sp>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6"/>
            </p:custDataLst>
          </p:nvPr>
        </p:nvSpPr>
        <p:spPr>
          <a:xfrm>
            <a:off x="184935" y="1363827"/>
            <a:ext cx="10891561" cy="4351338"/>
          </a:xfrm>
        </p:spPr>
        <p:txBody>
          <a:bodyPr vert="horz" lIns="91440" tIns="45720" rIns="91440" bIns="45720" rtlCol="0" anchor="t">
            <a:normAutofit/>
          </a:bodyPr>
          <a:lstStyle/>
          <a:p>
            <a:pPr algn="just">
              <a:lnSpc>
                <a:spcPct val="115000"/>
              </a:lnSpc>
              <a:spcBef>
                <a:spcPts val="900"/>
              </a:spcBef>
            </a:pPr>
            <a:r>
              <a:rPr lang="fr-CA" sz="2000" dirty="0">
                <a:effectLst/>
                <a:latin typeface="Arial Narrow"/>
                <a:ea typeface="Calibri" panose="020F0502020204030204" pitchFamily="34" charset="0"/>
                <a:cs typeface="Times New Roman"/>
              </a:rPr>
              <a:t>Prêt de service d’un gestionnaire pour la mise en place d’une commission d’enquête</a:t>
            </a:r>
          </a:p>
          <a:p>
            <a:pPr lvl="1" algn="just">
              <a:lnSpc>
                <a:spcPct val="115000"/>
              </a:lnSpc>
              <a:spcBef>
                <a:spcPts val="900"/>
              </a:spcBef>
            </a:pPr>
            <a:r>
              <a:rPr lang="fr-CA" sz="1800" dirty="0">
                <a:solidFill>
                  <a:srgbClr val="000000"/>
                </a:solidFill>
                <a:latin typeface="Arial" panose="020B0604020202020204" pitchFamily="34" charset="0"/>
              </a:rPr>
              <a:t>Cela </a:t>
            </a:r>
            <a:r>
              <a:rPr lang="fr-CA" sz="1800" dirty="0">
                <a:solidFill>
                  <a:schemeClr val="tx1"/>
                </a:solidFill>
                <a:latin typeface="Arial" panose="020B0604020202020204" pitchFamily="34" charset="0"/>
              </a:rPr>
              <a:t>a permis au gestionnaire de</a:t>
            </a:r>
            <a:r>
              <a:rPr lang="fr-CA" sz="1800" b="0" i="0" dirty="0">
                <a:solidFill>
                  <a:schemeClr val="tx1"/>
                </a:solidFill>
                <a:effectLst/>
                <a:latin typeface="Arial" panose="020B0604020202020204" pitchFamily="34" charset="0"/>
              </a:rPr>
              <a:t> mettre en application les nombreuses compétences acquises et également de voir ce qui lui manquait;</a:t>
            </a:r>
          </a:p>
          <a:p>
            <a:pPr lvl="1" algn="just">
              <a:lnSpc>
                <a:spcPct val="115000"/>
              </a:lnSpc>
              <a:spcBef>
                <a:spcPts val="900"/>
              </a:spcBef>
            </a:pPr>
            <a:r>
              <a:rPr lang="fr-CA" sz="1800" dirty="0">
                <a:solidFill>
                  <a:srgbClr val="000000"/>
                </a:solidFill>
                <a:latin typeface="Arial" panose="020B0604020202020204" pitchFamily="34" charset="0"/>
              </a:rPr>
              <a:t>Il est ressorti riche des nouvelles relations créées, de nouvelles cultures organisationnelles explorées;</a:t>
            </a:r>
          </a:p>
          <a:p>
            <a:pPr lvl="1" algn="just">
              <a:lnSpc>
                <a:spcPct val="115000"/>
              </a:lnSpc>
              <a:spcBef>
                <a:spcPts val="900"/>
              </a:spcBef>
            </a:pPr>
            <a:r>
              <a:rPr lang="fr-CA" sz="1800" dirty="0">
                <a:solidFill>
                  <a:srgbClr val="000000"/>
                </a:solidFill>
                <a:latin typeface="Arial" panose="020B0604020202020204" pitchFamily="34" charset="0"/>
              </a:rPr>
              <a:t>Il a</a:t>
            </a:r>
            <a:r>
              <a:rPr lang="fr-CA" sz="1800" b="0" i="0" dirty="0">
                <a:solidFill>
                  <a:srgbClr val="000000"/>
                </a:solidFill>
                <a:effectLst/>
                <a:latin typeface="Arial" panose="020B0604020202020204" pitchFamily="34" charset="0"/>
              </a:rPr>
              <a:t> consta</a:t>
            </a:r>
            <a:r>
              <a:rPr lang="fr-CA" sz="1800" dirty="0">
                <a:solidFill>
                  <a:srgbClr val="000000"/>
                </a:solidFill>
                <a:latin typeface="Arial" panose="020B0604020202020204" pitchFamily="34" charset="0"/>
              </a:rPr>
              <a:t>té que l’envoi des meilleurs potentiels en prêt de service crée une belle publicité pour l’organisation d’où la ressource provient; </a:t>
            </a:r>
            <a:endParaRPr lang="fr-CA" b="0" i="0" dirty="0">
              <a:solidFill>
                <a:srgbClr val="000000"/>
              </a:solidFill>
              <a:effectLst/>
              <a:latin typeface="Segoe UI" panose="020B0502040204020203" pitchFamily="34" charset="0"/>
            </a:endParaRPr>
          </a:p>
          <a:p>
            <a:pPr marL="0" indent="0">
              <a:buNone/>
            </a:pPr>
            <a:endParaRPr lang="fr-CA" sz="2400" b="0" i="1" dirty="0">
              <a:solidFill>
                <a:srgbClr val="0070C0"/>
              </a:solidFill>
              <a:effectLst/>
              <a:latin typeface="Arial" panose="020B0604020202020204" pitchFamily="34" charset="0"/>
            </a:endParaRPr>
          </a:p>
          <a:p>
            <a:endParaRPr lang="fr-CA" dirty="0"/>
          </a:p>
        </p:txBody>
      </p:sp>
      <p:sp>
        <p:nvSpPr>
          <p:cNvPr id="5" name="Bulle narrative : rectangle 4">
            <a:extLst>
              <a:ext uri="{FF2B5EF4-FFF2-40B4-BE49-F238E27FC236}">
                <a16:creationId xmlns:a16="http://schemas.microsoft.com/office/drawing/2014/main" id="{D5DB564D-5D13-2A0F-82D5-9255780128C4}"/>
              </a:ext>
            </a:extLst>
          </p:cNvPr>
          <p:cNvSpPr/>
          <p:nvPr>
            <p:custDataLst>
              <p:tags r:id="rId7"/>
            </p:custDataLst>
          </p:nvPr>
        </p:nvSpPr>
        <p:spPr>
          <a:xfrm>
            <a:off x="7103176" y="4054261"/>
            <a:ext cx="3698697" cy="2137018"/>
          </a:xfrm>
          <a:prstGeom prst="wedgeRectCallout">
            <a:avLst>
              <a:gd name="adj1" fmla="val -73611"/>
              <a:gd name="adj2" fmla="val -58174"/>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fr-CA" sz="1800" b="0" i="1" dirty="0">
                <a:solidFill>
                  <a:srgbClr val="0070C0"/>
                </a:solidFill>
                <a:effectLst/>
                <a:latin typeface="Arial" panose="020B0604020202020204" pitchFamily="34" charset="0"/>
              </a:rPr>
              <a:t>« Un gestionnaire doit sortir de ses pantoufles après 3 à 5 ans, il doit se déstabiliser »</a:t>
            </a:r>
          </a:p>
        </p:txBody>
      </p:sp>
      <p:sp>
        <p:nvSpPr>
          <p:cNvPr id="6" name="Bulle narrative : rectangle 5">
            <a:extLst>
              <a:ext uri="{FF2B5EF4-FFF2-40B4-BE49-F238E27FC236}">
                <a16:creationId xmlns:a16="http://schemas.microsoft.com/office/drawing/2014/main" id="{408351DC-188E-A3D7-C7B0-9E8E49155158}"/>
              </a:ext>
            </a:extLst>
          </p:cNvPr>
          <p:cNvSpPr/>
          <p:nvPr>
            <p:custDataLst>
              <p:tags r:id="rId8"/>
            </p:custDataLst>
          </p:nvPr>
        </p:nvSpPr>
        <p:spPr>
          <a:xfrm>
            <a:off x="2573676" y="4530375"/>
            <a:ext cx="3698697" cy="2137018"/>
          </a:xfrm>
          <a:prstGeom prst="wedgeRectCallout">
            <a:avLst>
              <a:gd name="adj1" fmla="val -69722"/>
              <a:gd name="adj2" fmla="val -37501"/>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fr-CA" sz="1800" b="0" i="1" dirty="0">
                <a:solidFill>
                  <a:srgbClr val="0070C0"/>
                </a:solidFill>
                <a:effectLst/>
                <a:latin typeface="Arial" panose="020B0604020202020204" pitchFamily="34" charset="0"/>
              </a:rPr>
              <a:t>« Il faut favoriser les organisations apprenantes par les prêts de services. »</a:t>
            </a:r>
          </a:p>
          <a:p>
            <a:endParaRPr lang="fr-CA" sz="1800" i="1" dirty="0">
              <a:solidFill>
                <a:srgbClr val="0070C0"/>
              </a:solidFill>
            </a:endParaRPr>
          </a:p>
        </p:txBody>
      </p:sp>
    </p:spTree>
    <p:extLst>
      <p:ext uri="{BB962C8B-B14F-4D97-AF65-F5344CB8AC3E}">
        <p14:creationId xmlns:p14="http://schemas.microsoft.com/office/powerpoint/2010/main" val="182536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84E9FE-58F7-8AC0-4A79-F0609314B10B}"/>
              </a:ext>
            </a:extLst>
          </p:cNvPr>
          <p:cNvSpPr>
            <a:spLocks noGrp="1"/>
          </p:cNvSpPr>
          <p:nvPr>
            <p:ph type="title"/>
            <p:custDataLst>
              <p:tags r:id="rId1"/>
            </p:custDataLst>
          </p:nvPr>
        </p:nvSpPr>
        <p:spPr>
          <a:xfrm>
            <a:off x="320842" y="190607"/>
            <a:ext cx="10515600" cy="784406"/>
          </a:xfrm>
        </p:spPr>
        <p:txBody>
          <a:bodyPr>
            <a:normAutofit fontScale="90000"/>
          </a:bodyPr>
          <a:lstStyle/>
          <a:p>
            <a:r>
              <a:rPr lang="fr-CA" dirty="0">
                <a:latin typeface="Arial Narrow" panose="020B0606020202030204" pitchFamily="34" charset="0"/>
              </a:rPr>
              <a:t>2.3 Programme</a:t>
            </a:r>
            <a:r>
              <a:rPr lang="fr-CA" sz="4400" dirty="0">
                <a:latin typeface="Arial Narrow"/>
                <a:ea typeface="Calibri" panose="020F0502020204030204" pitchFamily="34" charset="0"/>
                <a:cs typeface="Times New Roman"/>
              </a:rPr>
              <a:t> avancé pour les analystes de politiques</a:t>
            </a:r>
            <a:r>
              <a:rPr lang="fr-CA" dirty="0">
                <a:latin typeface="Arial Narrow" panose="020B0606020202030204" pitchFamily="34" charset="0"/>
              </a:rPr>
              <a:t> </a:t>
            </a:r>
          </a:p>
        </p:txBody>
      </p:sp>
      <p:sp>
        <p:nvSpPr>
          <p:cNvPr id="4" name="Rectangle 3">
            <a:extLst>
              <a:ext uri="{FF2B5EF4-FFF2-40B4-BE49-F238E27FC236}">
                <a16:creationId xmlns:a16="http://schemas.microsoft.com/office/drawing/2014/main" id="{D8ED5AF3-A4C3-DC40-1FE8-59897DE2703A}"/>
              </a:ext>
            </a:extLst>
          </p:cNvPr>
          <p:cNvSpPr/>
          <p:nvPr>
            <p:custDataLst>
              <p:tags r:id="rId2"/>
            </p:custDataLst>
          </p:nvPr>
        </p:nvSpPr>
        <p:spPr>
          <a:xfrm>
            <a:off x="0" y="1149531"/>
            <a:ext cx="12192000" cy="10450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6" descr="Une image contenant texte&#10;&#10;Description générée automatiquement">
            <a:extLst>
              <a:ext uri="{FF2B5EF4-FFF2-40B4-BE49-F238E27FC236}">
                <a16:creationId xmlns:a16="http://schemas.microsoft.com/office/drawing/2014/main" id="{BA9C4313-A434-0FB8-DBE0-8C6F03817772}"/>
              </a:ext>
            </a:extLst>
          </p:cNvPr>
          <p:cNvPicPr>
            <a:picLocks noChangeAspect="1"/>
          </p:cNvPicPr>
          <p:nvPr>
            <p:custDataLst>
              <p:tags r:id="rId3"/>
            </p:custDataLst>
          </p:nvPr>
        </p:nvPicPr>
        <p:blipFill rotWithShape="1">
          <a:blip r:embed="rId11">
            <a:extLst>
              <a:ext uri="{28A0092B-C50C-407E-A947-70E740481C1C}">
                <a14:useLocalDpi xmlns:a14="http://schemas.microsoft.com/office/drawing/2010/main" val="0"/>
              </a:ext>
            </a:extLst>
          </a:blip>
          <a:srcRect r="69204"/>
          <a:stretch/>
        </p:blipFill>
        <p:spPr>
          <a:xfrm>
            <a:off x="10324617" y="130769"/>
            <a:ext cx="751878" cy="998701"/>
          </a:xfrm>
          <a:prstGeom prst="rect">
            <a:avLst/>
          </a:prstGeom>
        </p:spPr>
      </p:pic>
      <p:cxnSp>
        <p:nvCxnSpPr>
          <p:cNvPr id="9" name="Connecteur droit 8">
            <a:extLst>
              <a:ext uri="{FF2B5EF4-FFF2-40B4-BE49-F238E27FC236}">
                <a16:creationId xmlns:a16="http://schemas.microsoft.com/office/drawing/2014/main" id="{1A713E5B-6CFF-F8DE-3106-B9DA340FA181}"/>
              </a:ext>
            </a:extLst>
          </p:cNvPr>
          <p:cNvCxnSpPr/>
          <p:nvPr>
            <p:custDataLst>
              <p:tags r:id="rId4"/>
            </p:custDataLst>
          </p:nvPr>
        </p:nvCxnSpPr>
        <p:spPr>
          <a:xfrm>
            <a:off x="0" y="1294156"/>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E94E380C-16C2-895A-732A-A93D458E4174}"/>
              </a:ext>
            </a:extLst>
          </p:cNvPr>
          <p:cNvSpPr txBox="1"/>
          <p:nvPr>
            <p:custDataLst>
              <p:tags r:id="rId5"/>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7</a:t>
            </a:r>
          </a:p>
        </p:txBody>
      </p:sp>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6"/>
            </p:custDataLst>
          </p:nvPr>
        </p:nvSpPr>
        <p:spPr>
          <a:xfrm>
            <a:off x="184936" y="1363827"/>
            <a:ext cx="11117802" cy="4132000"/>
          </a:xfrm>
        </p:spPr>
        <p:txBody>
          <a:bodyPr vert="horz" lIns="91440" tIns="45720" rIns="91440" bIns="45720" rtlCol="0" anchor="t">
            <a:normAutofit fontScale="85000" lnSpcReduction="20000"/>
          </a:bodyPr>
          <a:lstStyle/>
          <a:p>
            <a:pPr marL="0" indent="0" algn="just">
              <a:lnSpc>
                <a:spcPct val="115000"/>
              </a:lnSpc>
              <a:spcBef>
                <a:spcPts val="900"/>
              </a:spcBef>
              <a:buNone/>
            </a:pPr>
            <a:r>
              <a:rPr lang="fr-CA" sz="2000" dirty="0">
                <a:latin typeface="Arial Narrow" panose="020B0606020202030204" pitchFamily="34" charset="0"/>
                <a:ea typeface="Calibri" panose="020F0502020204030204" pitchFamily="34" charset="0"/>
                <a:cs typeface="Times New Roman"/>
              </a:rPr>
              <a:t>Programme du fédéral basé sur une rotation de l’employé pour favoriser le développement des compétences:</a:t>
            </a:r>
          </a:p>
          <a:p>
            <a:pPr marL="0" indent="0" algn="just">
              <a:lnSpc>
                <a:spcPct val="115000"/>
              </a:lnSpc>
              <a:spcBef>
                <a:spcPts val="900"/>
              </a:spcBef>
              <a:buNone/>
            </a:pPr>
            <a:r>
              <a:rPr lang="fr-CA" sz="2000" dirty="0">
                <a:latin typeface="Arial Narrow" panose="020B0606020202030204" pitchFamily="34" charset="0"/>
                <a:ea typeface="Calibri" panose="020F0502020204030204" pitchFamily="34" charset="0"/>
                <a:cs typeface="Times New Roman"/>
              </a:rPr>
              <a:t>Modalités:</a:t>
            </a:r>
          </a:p>
          <a:p>
            <a:pPr lvl="1" algn="just">
              <a:lnSpc>
                <a:spcPct val="115000"/>
              </a:lnSpc>
              <a:spcBef>
                <a:spcPts val="900"/>
              </a:spcBef>
            </a:pPr>
            <a:r>
              <a:rPr lang="fr-CA" sz="1800" dirty="0">
                <a:latin typeface="Arial Narrow" panose="020B0606020202030204" pitchFamily="34" charset="0"/>
                <a:ea typeface="Calibri" panose="020F0502020204030204" pitchFamily="34" charset="0"/>
                <a:cs typeface="Times New Roman"/>
              </a:rPr>
              <a:t>Recrutement rigoureux de professionnels récemment diplômés (12 sur 400/500 candidats)</a:t>
            </a:r>
            <a:endParaRPr lang="fr-CA" sz="1800" dirty="0">
              <a:effectLst/>
              <a:latin typeface="Arial Narrow" panose="020B0606020202030204" pitchFamily="34" charset="0"/>
              <a:ea typeface="Calibri" panose="020F0502020204030204" pitchFamily="34" charset="0"/>
              <a:cs typeface="Times New Roman"/>
            </a:endParaRPr>
          </a:p>
          <a:p>
            <a:pPr lvl="1" algn="just">
              <a:lnSpc>
                <a:spcPct val="115000"/>
              </a:lnSpc>
              <a:spcBef>
                <a:spcPts val="900"/>
              </a:spcBef>
            </a:pPr>
            <a:r>
              <a:rPr lang="fr-CA" sz="1800" dirty="0">
                <a:effectLst/>
                <a:latin typeface="Arial Narrow" panose="020B0606020202030204" pitchFamily="34" charset="0"/>
                <a:ea typeface="Calibri" panose="020F0502020204030204" pitchFamily="34" charset="0"/>
                <a:cs typeface="Times New Roman"/>
              </a:rPr>
              <a:t>Quatre affectations de six mois dans des organismes centraux :</a:t>
            </a:r>
          </a:p>
          <a:p>
            <a:pPr lvl="3" algn="just">
              <a:lnSpc>
                <a:spcPct val="115000"/>
              </a:lnSpc>
              <a:spcBef>
                <a:spcPts val="900"/>
              </a:spcBef>
            </a:pPr>
            <a:r>
              <a:rPr lang="fr-CA" sz="1600" dirty="0">
                <a:latin typeface="Arial Narrow" panose="020B0606020202030204" pitchFamily="34" charset="0"/>
                <a:ea typeface="Calibri" panose="020F0502020204030204" pitchFamily="34" charset="0"/>
                <a:cs typeface="Times New Roman"/>
              </a:rPr>
              <a:t>Bureau du Conseil privé, ministère des Finances Canada, Secrétariat du Conseil du Trésor du Canada, un ministère dans la région de la capitale nationale</a:t>
            </a:r>
            <a:endParaRPr lang="fr-CA" sz="1600" dirty="0">
              <a:effectLst/>
              <a:latin typeface="Arial Narrow" panose="020B0606020202030204" pitchFamily="34" charset="0"/>
              <a:ea typeface="Calibri" panose="020F0502020204030204" pitchFamily="34" charset="0"/>
              <a:cs typeface="Times New Roman"/>
            </a:endParaRPr>
          </a:p>
          <a:p>
            <a:pPr lvl="1" algn="just">
              <a:lnSpc>
                <a:spcPct val="115000"/>
              </a:lnSpc>
              <a:spcBef>
                <a:spcPts val="900"/>
              </a:spcBef>
            </a:pPr>
            <a:r>
              <a:rPr lang="fr-CA" sz="1800" dirty="0">
                <a:latin typeface="Arial Narrow" panose="020B0606020202030204" pitchFamily="34" charset="0"/>
              </a:rPr>
              <a:t>Troisième et dernière année dans le ministère d’attache.</a:t>
            </a:r>
            <a:endParaRPr lang="fr-CA" sz="2000" dirty="0">
              <a:latin typeface="Arial Narrow" panose="020B0606020202030204" pitchFamily="34" charset="0"/>
              <a:ea typeface="Calibri" panose="020F0502020204030204" pitchFamily="34" charset="0"/>
              <a:cs typeface="Times New Roman"/>
            </a:endParaRPr>
          </a:p>
          <a:p>
            <a:pPr marL="0" indent="0" algn="just">
              <a:lnSpc>
                <a:spcPct val="115000"/>
              </a:lnSpc>
              <a:spcBef>
                <a:spcPts val="900"/>
              </a:spcBef>
              <a:buNone/>
            </a:pPr>
            <a:r>
              <a:rPr lang="fr-CA" sz="2000" dirty="0">
                <a:latin typeface="Arial Narrow" panose="020B0606020202030204" pitchFamily="34" charset="0"/>
                <a:ea typeface="Calibri" panose="020F0502020204030204" pitchFamily="34" charset="0"/>
                <a:cs typeface="Times New Roman"/>
              </a:rPr>
              <a:t>Gouvernance:</a:t>
            </a:r>
          </a:p>
          <a:p>
            <a:pPr lvl="1" algn="just">
              <a:lnSpc>
                <a:spcPct val="115000"/>
              </a:lnSpc>
              <a:spcBef>
                <a:spcPts val="900"/>
              </a:spcBef>
            </a:pPr>
            <a:r>
              <a:rPr lang="fr-CA" sz="1800" dirty="0">
                <a:latin typeface="Arial Narrow" panose="020B0606020202030204" pitchFamily="34" charset="0"/>
                <a:ea typeface="Calibri" panose="020F0502020204030204" pitchFamily="34" charset="0"/>
                <a:cs typeface="Times New Roman"/>
              </a:rPr>
              <a:t>Programme existant depuis 30-40 ans, aboli puis remis en place autour des années 2000, sans budget dédié, par des gestionnaires en ayant bénéficié dans le passé;</a:t>
            </a:r>
          </a:p>
          <a:p>
            <a:pPr lvl="1" algn="just">
              <a:lnSpc>
                <a:spcPct val="115000"/>
              </a:lnSpc>
              <a:spcBef>
                <a:spcPts val="900"/>
              </a:spcBef>
            </a:pPr>
            <a:r>
              <a:rPr lang="fr-CA" sz="1800" dirty="0">
                <a:latin typeface="Arial Narrow" panose="020B0606020202030204" pitchFamily="34" charset="0"/>
                <a:ea typeface="Calibri" panose="020F0502020204030204" pitchFamily="34" charset="0"/>
                <a:cs typeface="Times New Roman"/>
              </a:rPr>
              <a:t>Gouvernance assurée par un comité de six sous-ministres, une gestionnaire du programme (rémunérée par les agences centrales);</a:t>
            </a:r>
          </a:p>
          <a:p>
            <a:pPr lvl="1" algn="just">
              <a:lnSpc>
                <a:spcPct val="115000"/>
              </a:lnSpc>
              <a:spcBef>
                <a:spcPts val="900"/>
              </a:spcBef>
            </a:pPr>
            <a:r>
              <a:rPr lang="fr-CA" sz="1800" dirty="0">
                <a:latin typeface="Arial Narrow" panose="020B0606020202030204" pitchFamily="34" charset="0"/>
                <a:ea typeface="Calibri" panose="020F0502020204030204" pitchFamily="34" charset="0"/>
                <a:cs typeface="Times New Roman"/>
              </a:rPr>
              <a:t>Structure de mentors, de champions et de coordonnateurs dans les ministères d’attaches et organismes centraux.</a:t>
            </a:r>
          </a:p>
          <a:p>
            <a:pPr lvl="1" algn="just">
              <a:lnSpc>
                <a:spcPct val="115000"/>
              </a:lnSpc>
              <a:spcBef>
                <a:spcPts val="900"/>
              </a:spcBef>
            </a:pPr>
            <a:endParaRPr lang="fr-CA" sz="1800" dirty="0">
              <a:latin typeface="Arial Narrow" panose="020B0606020202030204" pitchFamily="34" charset="0"/>
              <a:ea typeface="Calibri" panose="020F0502020204030204" pitchFamily="34" charset="0"/>
              <a:cs typeface="Times New Roman"/>
            </a:endParaRPr>
          </a:p>
        </p:txBody>
      </p:sp>
      <p:sp>
        <p:nvSpPr>
          <p:cNvPr id="5" name="Bulle narrative : rectangle 4">
            <a:extLst>
              <a:ext uri="{FF2B5EF4-FFF2-40B4-BE49-F238E27FC236}">
                <a16:creationId xmlns:a16="http://schemas.microsoft.com/office/drawing/2014/main" id="{CAC889A9-BEEC-C600-38D1-BE6D3BDAB306}"/>
              </a:ext>
            </a:extLst>
          </p:cNvPr>
          <p:cNvSpPr/>
          <p:nvPr>
            <p:custDataLst>
              <p:tags r:id="rId7"/>
            </p:custDataLst>
          </p:nvPr>
        </p:nvSpPr>
        <p:spPr>
          <a:xfrm>
            <a:off x="726306" y="5594154"/>
            <a:ext cx="3672874" cy="963092"/>
          </a:xfrm>
          <a:prstGeom prst="wedgeRectCallout">
            <a:avLst>
              <a:gd name="adj1" fmla="val 64084"/>
              <a:gd name="adj2" fmla="val -51176"/>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fr-CA" sz="1600" b="0" i="1" dirty="0">
                <a:solidFill>
                  <a:srgbClr val="0070C0"/>
                </a:solidFill>
                <a:effectLst/>
                <a:latin typeface="Arial" panose="020B0604020202020204" pitchFamily="34" charset="0"/>
              </a:rPr>
              <a:t>En trois ans les candidats développent une expérience qui peut prendre une carrière à acquérir</a:t>
            </a:r>
          </a:p>
          <a:p>
            <a:endParaRPr lang="fr-CA" sz="1800" i="1" dirty="0">
              <a:solidFill>
                <a:srgbClr val="0070C0"/>
              </a:solidFill>
            </a:endParaRPr>
          </a:p>
        </p:txBody>
      </p:sp>
      <p:sp>
        <p:nvSpPr>
          <p:cNvPr id="6" name="Bulle narrative : rectangle 5">
            <a:extLst>
              <a:ext uri="{FF2B5EF4-FFF2-40B4-BE49-F238E27FC236}">
                <a16:creationId xmlns:a16="http://schemas.microsoft.com/office/drawing/2014/main" id="{A3876EF9-2807-C4BC-C18A-AD5EDB2C6829}"/>
              </a:ext>
            </a:extLst>
          </p:cNvPr>
          <p:cNvSpPr/>
          <p:nvPr>
            <p:custDataLst>
              <p:tags r:id="rId8"/>
            </p:custDataLst>
          </p:nvPr>
        </p:nvSpPr>
        <p:spPr>
          <a:xfrm>
            <a:off x="5884337" y="5881904"/>
            <a:ext cx="4263182" cy="785489"/>
          </a:xfrm>
          <a:prstGeom prst="wedgeRectCallout">
            <a:avLst>
              <a:gd name="adj1" fmla="val 64084"/>
              <a:gd name="adj2" fmla="val -51176"/>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fr-CA" sz="1600" b="0" i="1" dirty="0">
                <a:solidFill>
                  <a:srgbClr val="0070C0"/>
                </a:solidFill>
                <a:effectLst/>
                <a:latin typeface="Arial" panose="020B0604020202020204" pitchFamily="34" charset="0"/>
              </a:rPr>
              <a:t>Voir les deux côtés de la table (Ministères vs Organismes centraux), c’est très formateur!</a:t>
            </a:r>
          </a:p>
          <a:p>
            <a:endParaRPr lang="fr-CA" sz="1800" i="1" dirty="0">
              <a:solidFill>
                <a:srgbClr val="0070C0"/>
              </a:solidFill>
            </a:endParaRPr>
          </a:p>
        </p:txBody>
      </p:sp>
    </p:spTree>
    <p:extLst>
      <p:ext uri="{BB962C8B-B14F-4D97-AF65-F5344CB8AC3E}">
        <p14:creationId xmlns:p14="http://schemas.microsoft.com/office/powerpoint/2010/main" val="2599344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1"/>
            </p:custDataLst>
          </p:nvPr>
        </p:nvSpPr>
        <p:spPr>
          <a:xfrm>
            <a:off x="317634" y="1636294"/>
            <a:ext cx="9539598" cy="4543843"/>
          </a:xfrm>
        </p:spPr>
        <p:txBody>
          <a:bodyPr>
            <a:normAutofit/>
          </a:bodyPr>
          <a:lstStyle/>
          <a:p>
            <a:r>
              <a:rPr lang="fr-CA" sz="2000" dirty="0">
                <a:solidFill>
                  <a:srgbClr val="000000"/>
                </a:solidFill>
                <a:latin typeface="Arial Narrow" panose="020B0606020202030204" pitchFamily="34" charset="0"/>
              </a:rPr>
              <a:t>La mise en place d’un programme </a:t>
            </a:r>
            <a:r>
              <a:rPr lang="fr-CA" sz="2000" dirty="0" err="1">
                <a:solidFill>
                  <a:srgbClr val="000000"/>
                </a:solidFill>
                <a:latin typeface="Arial Narrow" panose="020B0606020202030204" pitchFamily="34" charset="0"/>
              </a:rPr>
              <a:t>intragouvernemental</a:t>
            </a:r>
            <a:r>
              <a:rPr lang="fr-CA" sz="2000" dirty="0">
                <a:solidFill>
                  <a:srgbClr val="000000"/>
                </a:solidFill>
                <a:latin typeface="Arial Narrow" panose="020B0606020202030204" pitchFamily="34" charset="0"/>
              </a:rPr>
              <a:t> de prêts de services, soutenu par les hautes instances de la fonction publique, permettrait </a:t>
            </a:r>
            <a:r>
              <a:rPr lang="fr-CA" sz="2000" dirty="0">
                <a:solidFill>
                  <a:srgbClr val="FF0000"/>
                </a:solidFill>
                <a:latin typeface="Arial Narrow" panose="020B0606020202030204" pitchFamily="34" charset="0"/>
              </a:rPr>
              <a:t>de pallier à certaines lacunes quant</a:t>
            </a:r>
            <a:r>
              <a:rPr lang="fr-CA" sz="2000" dirty="0">
                <a:solidFill>
                  <a:srgbClr val="000000"/>
                </a:solidFill>
                <a:latin typeface="Arial Narrow" panose="020B0606020202030204" pitchFamily="34" charset="0"/>
              </a:rPr>
              <a:t>:</a:t>
            </a:r>
          </a:p>
          <a:p>
            <a:pPr lvl="1"/>
            <a:r>
              <a:rPr lang="fr-CA" sz="2000" dirty="0">
                <a:solidFill>
                  <a:srgbClr val="FF0000"/>
                </a:solidFill>
                <a:latin typeface="Arial Narrow" panose="020B0606020202030204" pitchFamily="34" charset="0"/>
                <a:ea typeface="Calibri" panose="020F0502020204030204" pitchFamily="34" charset="0"/>
                <a:cs typeface="Source Sans Pro" panose="020B0503030403020204" pitchFamily="34" charset="0"/>
              </a:rPr>
              <a:t>À la collaboration et au partage d’information sur les pratiques innovantes entre les organisations publiques;</a:t>
            </a:r>
          </a:p>
          <a:p>
            <a:pPr lvl="1"/>
            <a:r>
              <a:rPr lang="fr-CA" sz="2000" dirty="0">
                <a:solidFill>
                  <a:srgbClr val="FF0000"/>
                </a:solidFill>
                <a:effectLst/>
                <a:latin typeface="Arial Narrow" panose="020B0606020202030204" pitchFamily="34" charset="0"/>
                <a:ea typeface="Calibri" panose="020F0502020204030204" pitchFamily="34" charset="0"/>
                <a:cs typeface="Source Sans Pro" panose="020B0503030403020204" pitchFamily="34" charset="0"/>
              </a:rPr>
              <a:t>Aux occasions d’apprentissage aux gestionnaires;</a:t>
            </a:r>
          </a:p>
          <a:p>
            <a:pPr lvl="1"/>
            <a:r>
              <a:rPr lang="fr-CA" sz="2000" dirty="0">
                <a:solidFill>
                  <a:srgbClr val="FF0000"/>
                </a:solidFill>
                <a:effectLst/>
                <a:latin typeface="Arial Narrow" panose="020B0606020202030204" pitchFamily="34" charset="0"/>
                <a:ea typeface="Calibri" panose="020F0502020204030204" pitchFamily="34" charset="0"/>
                <a:cs typeface="Source Sans Pro" panose="020B0503030403020204" pitchFamily="34" charset="0"/>
              </a:rPr>
              <a:t>Au développement d’une vision transversale pour un gestionnaire.</a:t>
            </a:r>
          </a:p>
        </p:txBody>
      </p:sp>
      <p:sp>
        <p:nvSpPr>
          <p:cNvPr id="4" name="ZoneTexte 3">
            <a:extLst>
              <a:ext uri="{FF2B5EF4-FFF2-40B4-BE49-F238E27FC236}">
                <a16:creationId xmlns:a16="http://schemas.microsoft.com/office/drawing/2014/main" id="{BE487D07-5294-6796-5992-359788C2999D}"/>
              </a:ext>
            </a:extLst>
          </p:cNvPr>
          <p:cNvSpPr txBox="1"/>
          <p:nvPr>
            <p:custDataLst>
              <p:tags r:id="rId2"/>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8</a:t>
            </a:r>
          </a:p>
        </p:txBody>
      </p:sp>
      <p:sp>
        <p:nvSpPr>
          <p:cNvPr id="7" name="Titre 1">
            <a:extLst>
              <a:ext uri="{FF2B5EF4-FFF2-40B4-BE49-F238E27FC236}">
                <a16:creationId xmlns:a16="http://schemas.microsoft.com/office/drawing/2014/main" id="{12DEEFEA-C7D7-48D0-E511-B06D2D85BA63}"/>
              </a:ext>
            </a:extLst>
          </p:cNvPr>
          <p:cNvSpPr txBox="1">
            <a:spLocks/>
          </p:cNvSpPr>
          <p:nvPr>
            <p:custDataLst>
              <p:tags r:id="rId3"/>
            </p:custDataLst>
          </p:nvPr>
        </p:nvSpPr>
        <p:spPr>
          <a:xfrm>
            <a:off x="317634" y="225786"/>
            <a:ext cx="11036166" cy="8836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fr-CA">
                <a:latin typeface="Arial Narrow" panose="020B0606020202030204" pitchFamily="34" charset="0"/>
              </a:rPr>
              <a:t>1. RAISON D’ÊTRE</a:t>
            </a:r>
          </a:p>
        </p:txBody>
      </p:sp>
      <p:sp>
        <p:nvSpPr>
          <p:cNvPr id="8" name="Rectangle 7">
            <a:extLst>
              <a:ext uri="{FF2B5EF4-FFF2-40B4-BE49-F238E27FC236}">
                <a16:creationId xmlns:a16="http://schemas.microsoft.com/office/drawing/2014/main" id="{5C7BCF42-4351-1693-5B3D-0215D632E8D6}"/>
              </a:ext>
            </a:extLst>
          </p:cNvPr>
          <p:cNvSpPr/>
          <p:nvPr>
            <p:custDataLst>
              <p:tags r:id="rId4"/>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9" name="Image 8" descr="Une image contenant texte&#10;&#10;Description générée automatiquement">
            <a:extLst>
              <a:ext uri="{FF2B5EF4-FFF2-40B4-BE49-F238E27FC236}">
                <a16:creationId xmlns:a16="http://schemas.microsoft.com/office/drawing/2014/main" id="{C6BE908F-D314-C7EC-0024-10DB3BE9C92A}"/>
              </a:ext>
            </a:extLst>
          </p:cNvPr>
          <p:cNvPicPr>
            <a:picLocks noChangeAspect="1"/>
          </p:cNvPicPr>
          <p:nvPr>
            <p:custDataLst>
              <p:tags r:id="rId5"/>
            </p:custDataLst>
          </p:nvPr>
        </p:nvPicPr>
        <p:blipFill rotWithShape="1">
          <a:blip r:embed="rId9">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0" name="Connecteur droit 9">
            <a:extLst>
              <a:ext uri="{FF2B5EF4-FFF2-40B4-BE49-F238E27FC236}">
                <a16:creationId xmlns:a16="http://schemas.microsoft.com/office/drawing/2014/main" id="{0E64951C-5B37-956F-4DDF-78EC16A3D0C9}"/>
              </a:ext>
            </a:extLst>
          </p:cNvPr>
          <p:cNvCxnSpPr>
            <a:cxnSpLocks/>
          </p:cNvCxnSpPr>
          <p:nvPr>
            <p:custDataLst>
              <p:tags r:id="rId6"/>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descr="Le management transversal : une vision verticale de l'entreprise">
            <a:extLst>
              <a:ext uri="{FF2B5EF4-FFF2-40B4-BE49-F238E27FC236}">
                <a16:creationId xmlns:a16="http://schemas.microsoft.com/office/drawing/2014/main" id="{5518C5E1-57A6-6445-F809-A73643C86CCE}"/>
              </a:ext>
            </a:extLst>
          </p:cNvPr>
          <p:cNvPicPr>
            <a:picLocks noChangeAspect="1" noChangeArrowheads="1"/>
          </p:cNvPicPr>
          <p:nvPr>
            <p:custDataLst>
              <p:tags r:id="rId7"/>
            </p:custDataLst>
          </p:nvPr>
        </p:nvPicPr>
        <p:blipFill>
          <a:blip r:embed="rId10">
            <a:extLst>
              <a:ext uri="{28A0092B-C50C-407E-A947-70E740481C1C}">
                <a14:useLocalDpi xmlns:a14="http://schemas.microsoft.com/office/drawing/2010/main" val="0"/>
              </a:ext>
            </a:extLst>
          </a:blip>
          <a:srcRect/>
          <a:stretch>
            <a:fillRect/>
          </a:stretch>
        </p:blipFill>
        <p:spPr bwMode="auto">
          <a:xfrm>
            <a:off x="4521535" y="4154290"/>
            <a:ext cx="6759273" cy="270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449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1"/>
            </p:custDataLst>
          </p:nvPr>
        </p:nvSpPr>
        <p:spPr>
          <a:xfrm>
            <a:off x="385011" y="1503947"/>
            <a:ext cx="10569499" cy="5245769"/>
          </a:xfrm>
        </p:spPr>
        <p:txBody>
          <a:bodyPr vert="horz" lIns="91440" tIns="45720" rIns="91440" bIns="45720" rtlCol="0" anchor="t">
            <a:normAutofit fontScale="62500" lnSpcReduction="20000"/>
          </a:bodyPr>
          <a:lstStyle/>
          <a:p>
            <a:pPr marL="41910" indent="0" algn="just">
              <a:lnSpc>
                <a:spcPct val="115000"/>
              </a:lnSpc>
              <a:spcBef>
                <a:spcPts val="1200"/>
              </a:spcBef>
              <a:spcAft>
                <a:spcPts val="1200"/>
              </a:spcAft>
              <a:buNone/>
            </a:pPr>
            <a:r>
              <a:rPr lang="fr-CA" sz="3200" dirty="0">
                <a:latin typeface="Arial Narrow"/>
                <a:ea typeface="Calibri" panose="020F0502020204030204" pitchFamily="34" charset="0"/>
                <a:cs typeface="Times New Roman"/>
              </a:rPr>
              <a:t>L'équipe a préparé un</a:t>
            </a:r>
            <a:r>
              <a:rPr lang="fr-CA" sz="3200" dirty="0">
                <a:effectLst/>
                <a:latin typeface="Arial Narrow"/>
                <a:ea typeface="Calibri" panose="020F0502020204030204" pitchFamily="34" charset="0"/>
                <a:cs typeface="Times New Roman"/>
              </a:rPr>
              <a:t> cadre de gestion </a:t>
            </a:r>
            <a:r>
              <a:rPr lang="fr-CA" sz="3200" dirty="0">
                <a:latin typeface="Arial Narrow"/>
                <a:ea typeface="Calibri" panose="020F0502020204030204" pitchFamily="34" charset="0"/>
                <a:cs typeface="Times New Roman"/>
              </a:rPr>
              <a:t>qui présente</a:t>
            </a:r>
            <a:r>
              <a:rPr lang="fr-CA" sz="3200" dirty="0">
                <a:effectLst/>
                <a:latin typeface="Arial Narrow"/>
                <a:ea typeface="Calibri" panose="020F0502020204030204" pitchFamily="34" charset="0"/>
                <a:cs typeface="Times New Roman"/>
              </a:rPr>
              <a:t> </a:t>
            </a:r>
            <a:r>
              <a:rPr lang="fr-CA" sz="3200" dirty="0">
                <a:latin typeface="Arial Narrow"/>
                <a:ea typeface="Calibri" panose="020F0502020204030204" pitchFamily="34" charset="0"/>
                <a:cs typeface="Times New Roman"/>
              </a:rPr>
              <a:t>les </a:t>
            </a:r>
            <a:r>
              <a:rPr lang="fr-CA" sz="3200" b="1" dirty="0">
                <a:effectLst/>
                <a:latin typeface="Arial Narrow"/>
                <a:ea typeface="Calibri" panose="020F0502020204030204" pitchFamily="34" charset="0"/>
                <a:cs typeface="Times New Roman"/>
              </a:rPr>
              <a:t>principales activités d’un potentiel programme de prêts de services pour gestionnaire</a:t>
            </a:r>
            <a:r>
              <a:rPr lang="fr-CA" sz="3200" b="1" dirty="0">
                <a:latin typeface="Arial Narrow"/>
                <a:ea typeface="Calibri" panose="020F0502020204030204" pitchFamily="34" charset="0"/>
                <a:cs typeface="Times New Roman"/>
              </a:rPr>
              <a:t> </a:t>
            </a:r>
            <a:r>
              <a:rPr lang="fr-CA" sz="3200" dirty="0">
                <a:latin typeface="Arial Narrow"/>
                <a:ea typeface="Calibri" panose="020F0502020204030204" pitchFamily="34" charset="0"/>
                <a:cs typeface="Times New Roman"/>
              </a:rPr>
              <a:t>et qui pourrait</a:t>
            </a:r>
            <a:r>
              <a:rPr lang="fr-CA" sz="3200" dirty="0">
                <a:effectLst/>
                <a:latin typeface="Arial Narrow"/>
                <a:ea typeface="Calibri" panose="020F0502020204030204" pitchFamily="34" charset="0"/>
                <a:cs typeface="Times New Roman"/>
              </a:rPr>
              <a:t> être mis en place au sein de la fonction publique québécoise. Ces activités comprennent:</a:t>
            </a:r>
          </a:p>
          <a:p>
            <a:pPr marL="342900" lvl="0" indent="-342900" algn="just">
              <a:lnSpc>
                <a:spcPts val="14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L’identification des conditions d’admission des gestionnaires;</a:t>
            </a:r>
          </a:p>
          <a:p>
            <a:pPr marL="342900" lvl="0" indent="-342900" algn="just">
              <a:lnSpc>
                <a:spcPct val="1150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L’implication des M/O, de l’École nationale d'administration publique (ENAP) et du Secrétariat du Conseil de trésor (SCT);</a:t>
            </a:r>
          </a:p>
          <a:p>
            <a:pPr marL="342900" lvl="0" indent="-342900" algn="just">
              <a:lnSpc>
                <a:spcPct val="1150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La détermination des rôles et responsabilités des différentes parties prenantes, y compris les participants;</a:t>
            </a:r>
          </a:p>
          <a:p>
            <a:pPr marL="342900" lvl="0" indent="-342900" algn="just">
              <a:lnSpc>
                <a:spcPct val="1150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L’appréciation des gains et des forces associées au programme par les participants et les M/O impliqués;</a:t>
            </a:r>
          </a:p>
          <a:p>
            <a:pPr marL="342900" lvl="0" indent="-342900" algn="just">
              <a:lnSpc>
                <a:spcPct val="1150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La détermination des règles soutenant les prêts de services;</a:t>
            </a:r>
          </a:p>
          <a:p>
            <a:pPr marL="342900" lvl="0" indent="-342900" algn="just">
              <a:lnSpc>
                <a:spcPct val="115000"/>
              </a:lnSpc>
              <a:spcBef>
                <a:spcPts val="1200"/>
              </a:spcBef>
              <a:spcAft>
                <a:spcPts val="1200"/>
              </a:spcAft>
              <a:buClr>
                <a:srgbClr val="2A3470"/>
              </a:buClr>
              <a:buSzPts val="1200"/>
              <a:buFont typeface="Symbol" panose="05050102010706020507" pitchFamily="18" charset="2"/>
              <a:buChar char=""/>
            </a:pPr>
            <a:r>
              <a:rPr lang="fr-CA" sz="3200" dirty="0">
                <a:effectLst/>
                <a:latin typeface="Arial Narrow"/>
                <a:ea typeface="Calibri" panose="020F0502020204030204" pitchFamily="34" charset="0"/>
                <a:cs typeface="Times New Roman"/>
              </a:rPr>
              <a:t>L’évaluation des opportunités associées aux mouvements des cadres.</a:t>
            </a:r>
          </a:p>
        </p:txBody>
      </p:sp>
      <p:sp>
        <p:nvSpPr>
          <p:cNvPr id="6" name="Titre 1">
            <a:extLst>
              <a:ext uri="{FF2B5EF4-FFF2-40B4-BE49-F238E27FC236}">
                <a16:creationId xmlns:a16="http://schemas.microsoft.com/office/drawing/2014/main" id="{7C310F60-6B43-279B-2879-42936D33FD90}"/>
              </a:ext>
            </a:extLst>
          </p:cNvPr>
          <p:cNvSpPr>
            <a:spLocks noGrp="1"/>
          </p:cNvSpPr>
          <p:nvPr>
            <p:ph type="title"/>
            <p:custDataLst>
              <p:tags r:id="rId2"/>
            </p:custDataLst>
          </p:nvPr>
        </p:nvSpPr>
        <p:spPr>
          <a:xfrm>
            <a:off x="317634" y="225786"/>
            <a:ext cx="11036166" cy="883624"/>
          </a:xfrm>
        </p:spPr>
        <p:txBody>
          <a:bodyPr/>
          <a:lstStyle/>
          <a:p>
            <a:r>
              <a:rPr lang="fr-CA">
                <a:latin typeface="Arial Narrow" panose="020B0606020202030204" pitchFamily="34" charset="0"/>
              </a:rPr>
              <a:t>2. CHAMP D’APPLICATION</a:t>
            </a:r>
          </a:p>
        </p:txBody>
      </p:sp>
      <p:sp>
        <p:nvSpPr>
          <p:cNvPr id="7" name="Rectangle 6">
            <a:extLst>
              <a:ext uri="{FF2B5EF4-FFF2-40B4-BE49-F238E27FC236}">
                <a16:creationId xmlns:a16="http://schemas.microsoft.com/office/drawing/2014/main" id="{A7E65992-05EC-49BB-6F07-6490B9E48CD6}"/>
              </a:ext>
            </a:extLst>
          </p:cNvPr>
          <p:cNvSpPr/>
          <p:nvPr>
            <p:custDataLst>
              <p:tags r:id="rId3"/>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7" descr="Une image contenant texte&#10;&#10;Description générée automatiquement">
            <a:extLst>
              <a:ext uri="{FF2B5EF4-FFF2-40B4-BE49-F238E27FC236}">
                <a16:creationId xmlns:a16="http://schemas.microsoft.com/office/drawing/2014/main" id="{71602322-31E2-A186-8BB5-61E5E0537901}"/>
              </a:ext>
            </a:extLst>
          </p:cNvPr>
          <p:cNvPicPr>
            <a:picLocks noChangeAspect="1"/>
          </p:cNvPicPr>
          <p:nvPr>
            <p:custDataLst>
              <p:tags r:id="rId4"/>
            </p:custDataLst>
          </p:nvPr>
        </p:nvPicPr>
        <p:blipFill rotWithShape="1">
          <a:blip r:embed="rId8">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9" name="Connecteur droit 8">
            <a:extLst>
              <a:ext uri="{FF2B5EF4-FFF2-40B4-BE49-F238E27FC236}">
                <a16:creationId xmlns:a16="http://schemas.microsoft.com/office/drawing/2014/main" id="{72A01325-3671-7580-ECDA-DD910331CBF0}"/>
              </a:ext>
            </a:extLst>
          </p:cNvPr>
          <p:cNvCxnSpPr>
            <a:cxnSpLocks/>
          </p:cNvCxnSpPr>
          <p:nvPr>
            <p:custDataLst>
              <p:tags r:id="rId5"/>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465C744D-AF4D-A3F6-61EA-827E16B48FAF}"/>
              </a:ext>
            </a:extLst>
          </p:cNvPr>
          <p:cNvSpPr txBox="1"/>
          <p:nvPr>
            <p:custDataLst>
              <p:tags r:id="rId6"/>
            </p:custDataLst>
          </p:nvPr>
        </p:nvSpPr>
        <p:spPr>
          <a:xfrm>
            <a:off x="11632676" y="6488667"/>
            <a:ext cx="405353" cy="369332"/>
          </a:xfrm>
          <a:prstGeom prst="rect">
            <a:avLst/>
          </a:prstGeom>
          <a:noFill/>
        </p:spPr>
        <p:txBody>
          <a:bodyPr wrap="square" rtlCol="0">
            <a:spAutoFit/>
          </a:bodyPr>
          <a:lstStyle/>
          <a:p>
            <a:r>
              <a:rPr lang="fr-CA" dirty="0">
                <a:solidFill>
                  <a:schemeClr val="bg1">
                    <a:lumMod val="75000"/>
                  </a:schemeClr>
                </a:solidFill>
              </a:rPr>
              <a:t>9</a:t>
            </a:r>
          </a:p>
        </p:txBody>
      </p:sp>
    </p:spTree>
    <p:extLst>
      <p:ext uri="{BB962C8B-B14F-4D97-AF65-F5344CB8AC3E}">
        <p14:creationId xmlns:p14="http://schemas.microsoft.com/office/powerpoint/2010/main" val="3821733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763872-BC99-1F96-7442-AE008817180F}"/>
              </a:ext>
            </a:extLst>
          </p:cNvPr>
          <p:cNvSpPr>
            <a:spLocks noGrp="1"/>
          </p:cNvSpPr>
          <p:nvPr>
            <p:ph idx="1"/>
            <p:custDataLst>
              <p:tags r:id="rId1"/>
            </p:custDataLst>
          </p:nvPr>
        </p:nvSpPr>
        <p:spPr>
          <a:xfrm>
            <a:off x="317633" y="1732547"/>
            <a:ext cx="10847671" cy="4899661"/>
          </a:xfrm>
        </p:spPr>
        <p:txBody>
          <a:bodyPr vert="horz" lIns="91440" tIns="45720" rIns="91440" bIns="45720" rtlCol="0" anchor="t">
            <a:normAutofit/>
          </a:bodyPr>
          <a:lstStyle/>
          <a:p>
            <a:pPr marL="41910" indent="0" algn="just">
              <a:lnSpc>
                <a:spcPct val="100000"/>
              </a:lnSpc>
              <a:spcBef>
                <a:spcPts val="600"/>
              </a:spcBef>
              <a:spcAft>
                <a:spcPts val="0"/>
              </a:spcAft>
              <a:buNone/>
            </a:pPr>
            <a:r>
              <a:rPr lang="fr-CA" sz="2000" b="1" dirty="0">
                <a:effectLst/>
                <a:latin typeface="Arial Narrow"/>
                <a:ea typeface="Calibri" panose="020F0502020204030204" pitchFamily="34" charset="0"/>
                <a:cs typeface="Times New Roman"/>
              </a:rPr>
              <a:t>Les principaux objectifs du programme de prêts de services </a:t>
            </a:r>
            <a:r>
              <a:rPr lang="fr-CA" sz="2000" b="1" dirty="0">
                <a:latin typeface="Arial Narrow"/>
                <a:ea typeface="Calibri" panose="020F0502020204030204" pitchFamily="34" charset="0"/>
                <a:cs typeface="Times New Roman"/>
              </a:rPr>
              <a:t>sont de</a:t>
            </a:r>
            <a:r>
              <a:rPr lang="fr-CA" sz="2000" b="1" dirty="0">
                <a:effectLst/>
                <a:latin typeface="Arial Narrow"/>
                <a:ea typeface="Calibri" panose="020F0502020204030204" pitchFamily="34" charset="0"/>
                <a:cs typeface="Times New Roman"/>
              </a:rPr>
              <a:t> :</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Diversifier et bonifier l’offre de formation pour les gestionnaires;</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Améliorer l’attraction pour les postes de gestion et la mobilisation des cadres de la fonction publique québécoise;</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Soutenir la relève pour occuper des postes d’emplois supérieurs;</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Permettre la diversification des compétences des gestionnaires en œuvrant dans différentes sphères d’activités;</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Accroître la connaissance des enjeux de la fonction publique québécoise;</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Permettre aux gestionnaires de découvrir les opportunités de carrières dans les M/O;</a:t>
            </a:r>
          </a:p>
          <a:p>
            <a:pPr marL="342900" lvl="0" indent="-342900" algn="just">
              <a:lnSpc>
                <a:spcPct val="100000"/>
              </a:lnSpc>
              <a:spcBef>
                <a:spcPts val="600"/>
              </a:spcBef>
              <a:spcAft>
                <a:spcPts val="6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Favoriser l’émergence de pratiques de gestion innovante en favorisant la collaboration et le partage d’information au sein de la fonction publique québécoise. </a:t>
            </a:r>
          </a:p>
          <a:p>
            <a:endParaRPr lang="fr-CA" dirty="0"/>
          </a:p>
        </p:txBody>
      </p:sp>
      <p:sp>
        <p:nvSpPr>
          <p:cNvPr id="6" name="Titre 1">
            <a:extLst>
              <a:ext uri="{FF2B5EF4-FFF2-40B4-BE49-F238E27FC236}">
                <a16:creationId xmlns:a16="http://schemas.microsoft.com/office/drawing/2014/main" id="{153C94E3-6A9D-8300-6AA8-E46C20CB5847}"/>
              </a:ext>
            </a:extLst>
          </p:cNvPr>
          <p:cNvSpPr txBox="1">
            <a:spLocks/>
          </p:cNvSpPr>
          <p:nvPr>
            <p:custDataLst>
              <p:tags r:id="rId2"/>
            </p:custDataLst>
          </p:nvPr>
        </p:nvSpPr>
        <p:spPr>
          <a:xfrm>
            <a:off x="317634" y="225786"/>
            <a:ext cx="11036166" cy="8836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fr-CA">
                <a:latin typeface="Arial Narrow" panose="020B0606020202030204" pitchFamily="34" charset="0"/>
              </a:rPr>
              <a:t>3. OBJECTIFS</a:t>
            </a:r>
          </a:p>
        </p:txBody>
      </p:sp>
      <p:sp>
        <p:nvSpPr>
          <p:cNvPr id="7" name="Rectangle 6">
            <a:extLst>
              <a:ext uri="{FF2B5EF4-FFF2-40B4-BE49-F238E27FC236}">
                <a16:creationId xmlns:a16="http://schemas.microsoft.com/office/drawing/2014/main" id="{6CBDAE26-8BD1-AA96-CDBB-72F34A78B2D4}"/>
              </a:ext>
            </a:extLst>
          </p:cNvPr>
          <p:cNvSpPr/>
          <p:nvPr>
            <p:custDataLst>
              <p:tags r:id="rId3"/>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7" descr="Une image contenant texte&#10;&#10;Description générée automatiquement">
            <a:extLst>
              <a:ext uri="{FF2B5EF4-FFF2-40B4-BE49-F238E27FC236}">
                <a16:creationId xmlns:a16="http://schemas.microsoft.com/office/drawing/2014/main" id="{84D6AC1A-7A17-E71D-7F9A-64A29672950C}"/>
              </a:ext>
            </a:extLst>
          </p:cNvPr>
          <p:cNvPicPr>
            <a:picLocks noChangeAspect="1"/>
          </p:cNvPicPr>
          <p:nvPr>
            <p:custDataLst>
              <p:tags r:id="rId4"/>
            </p:custDataLst>
          </p:nvPr>
        </p:nvPicPr>
        <p:blipFill rotWithShape="1">
          <a:blip r:embed="rId9">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9" name="Connecteur droit 8">
            <a:extLst>
              <a:ext uri="{FF2B5EF4-FFF2-40B4-BE49-F238E27FC236}">
                <a16:creationId xmlns:a16="http://schemas.microsoft.com/office/drawing/2014/main" id="{DFAAC61C-7554-9033-EFB9-A79C723593AE}"/>
              </a:ext>
            </a:extLst>
          </p:cNvPr>
          <p:cNvCxnSpPr>
            <a:cxnSpLocks/>
          </p:cNvCxnSpPr>
          <p:nvPr>
            <p:custDataLst>
              <p:tags r:id="rId5"/>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C3E8EDB3-19EC-8930-7DF7-000111E8AFAF}"/>
              </a:ext>
            </a:extLst>
          </p:cNvPr>
          <p:cNvSpPr txBox="1"/>
          <p:nvPr>
            <p:custDataLst>
              <p:tags r:id="rId6"/>
            </p:custDataLst>
          </p:nvPr>
        </p:nvSpPr>
        <p:spPr>
          <a:xfrm>
            <a:off x="11556460" y="6488667"/>
            <a:ext cx="481569" cy="369332"/>
          </a:xfrm>
          <a:prstGeom prst="rect">
            <a:avLst/>
          </a:prstGeom>
          <a:noFill/>
        </p:spPr>
        <p:txBody>
          <a:bodyPr wrap="square" rtlCol="0">
            <a:spAutoFit/>
          </a:bodyPr>
          <a:lstStyle/>
          <a:p>
            <a:r>
              <a:rPr lang="fr-CA" dirty="0">
                <a:solidFill>
                  <a:schemeClr val="bg1">
                    <a:lumMod val="75000"/>
                  </a:schemeClr>
                </a:solidFill>
              </a:rPr>
              <a:t>10</a:t>
            </a:r>
          </a:p>
        </p:txBody>
      </p:sp>
    </p:spTree>
    <p:extLst>
      <p:ext uri="{BB962C8B-B14F-4D97-AF65-F5344CB8AC3E}">
        <p14:creationId xmlns:p14="http://schemas.microsoft.com/office/powerpoint/2010/main" val="1369931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560B31D2-C910-60BC-032C-7AE54554A16F}"/>
              </a:ext>
            </a:extLst>
          </p:cNvPr>
          <p:cNvSpPr>
            <a:spLocks noGrp="1"/>
          </p:cNvSpPr>
          <p:nvPr>
            <p:ph idx="1"/>
            <p:custDataLst>
              <p:tags r:id="rId1"/>
            </p:custDataLst>
          </p:nvPr>
        </p:nvSpPr>
        <p:spPr>
          <a:xfrm>
            <a:off x="329914" y="1443792"/>
            <a:ext cx="10655166" cy="5068103"/>
          </a:xfrm>
        </p:spPr>
        <p:txBody>
          <a:bodyPr vert="horz" lIns="91440" tIns="45720" rIns="91440" bIns="45720" rtlCol="0" anchor="t">
            <a:noAutofit/>
          </a:bodyPr>
          <a:lstStyle/>
          <a:p>
            <a:pPr marL="34290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b="1" dirty="0">
                <a:effectLst/>
                <a:latin typeface="Arial Narrow"/>
                <a:ea typeface="Calibri" panose="020F0502020204030204" pitchFamily="34" charset="0"/>
                <a:cs typeface="Times New Roman"/>
              </a:rPr>
              <a:t>Le développement des gestionnaires selon l’approche du gestionnaire-leader</a:t>
            </a:r>
            <a:r>
              <a:rPr lang="fr-CA" sz="2000" b="1" dirty="0">
                <a:latin typeface="Arial Narrow"/>
                <a:ea typeface="Calibri" panose="020F0502020204030204" pitchFamily="34" charset="0"/>
                <a:cs typeface="Times New Roman"/>
              </a:rPr>
              <a:t> </a:t>
            </a:r>
            <a:r>
              <a:rPr lang="fr-CA" sz="2000" dirty="0">
                <a:latin typeface="Arial Narrow"/>
                <a:ea typeface="Calibri" panose="020F0502020204030204" pitchFamily="34" charset="0"/>
                <a:cs typeface="Times New Roman"/>
              </a:rPr>
              <a:t>(le gestionnaire cesse d’agir à titre d’expert de contenu);</a:t>
            </a:r>
            <a:endParaRPr lang="fr-CA" sz="20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b="1" dirty="0">
                <a:effectLst/>
                <a:latin typeface="Arial Narrow"/>
                <a:ea typeface="Calibri" panose="020F0502020204030204" pitchFamily="34" charset="0"/>
                <a:cs typeface="Times New Roman"/>
              </a:rPr>
              <a:t>La création de réseaux favorise les contacts et le partage entre les personnes et les organisations. </a:t>
            </a:r>
            <a:r>
              <a:rPr lang="fr-CA" sz="2000" dirty="0">
                <a:effectLst/>
                <a:latin typeface="Arial Narrow"/>
                <a:ea typeface="Calibri" panose="020F0502020204030204" pitchFamily="34" charset="0"/>
                <a:cs typeface="Times New Roman"/>
              </a:rPr>
              <a:t>Gains en matière de communication, de collaboration et d’échange de pratiques innovantes entre les M/O;</a:t>
            </a:r>
          </a:p>
          <a:p>
            <a:pPr marL="342900" lvl="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dirty="0">
                <a:effectLst/>
                <a:latin typeface="Arial Narrow"/>
                <a:ea typeface="Calibri" panose="020F0502020204030204" pitchFamily="34" charset="0"/>
                <a:cs typeface="Times New Roman"/>
              </a:rPr>
              <a:t>L’apprentissage des gestionnaires doit être soutenu par l’acquisition de </a:t>
            </a:r>
            <a:r>
              <a:rPr lang="fr-CA" sz="2000" b="1" dirty="0">
                <a:effectLst/>
                <a:latin typeface="Arial Narrow"/>
                <a:ea typeface="Calibri" panose="020F0502020204030204" pitchFamily="34" charset="0"/>
                <a:cs typeface="Times New Roman"/>
              </a:rPr>
              <a:t>compétences, de savoir-faire, de savoir-être et par l’action dans un contexte de gestion</a:t>
            </a:r>
            <a:r>
              <a:rPr lang="fr-CA" sz="2000" dirty="0">
                <a:effectLst/>
                <a:latin typeface="Arial Narrow"/>
                <a:ea typeface="Calibri" panose="020F0502020204030204" pitchFamily="34" charset="0"/>
                <a:cs typeface="Times New Roman"/>
              </a:rPr>
              <a:t>;</a:t>
            </a:r>
          </a:p>
          <a:p>
            <a:pPr marL="342900" lvl="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b="1" dirty="0">
                <a:effectLst/>
                <a:latin typeface="Arial Narrow"/>
                <a:ea typeface="Calibri" panose="020F0502020204030204" pitchFamily="34" charset="0"/>
                <a:cs typeface="Times New Roman"/>
              </a:rPr>
              <a:t>L’agilité dans la mise en place du programme en utilisant les différents outils technologiques, les outils de diffusion et les plates-formes collaboratives </a:t>
            </a:r>
            <a:r>
              <a:rPr lang="fr-CA" sz="2000" dirty="0">
                <a:effectLst/>
                <a:latin typeface="Arial Narrow"/>
                <a:ea typeface="Calibri" panose="020F0502020204030204" pitchFamily="34" charset="0"/>
                <a:cs typeface="Times New Roman"/>
              </a:rPr>
              <a:t>permet d’améliorer le rayonnement et de diminuer les frais d’exploitation du programme;</a:t>
            </a:r>
          </a:p>
          <a:p>
            <a:pPr marL="342900" lvl="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b="1" dirty="0">
                <a:effectLst/>
                <a:latin typeface="Arial Narrow"/>
                <a:ea typeface="Calibri" panose="020F0502020204030204" pitchFamily="34" charset="0"/>
                <a:cs typeface="Times New Roman"/>
              </a:rPr>
              <a:t>L’amélioration de l’attraction, la mobilisation et la rétention des gestionnaires </a:t>
            </a:r>
            <a:r>
              <a:rPr lang="fr-CA" sz="2000" dirty="0">
                <a:effectLst/>
                <a:latin typeface="Arial Narrow"/>
                <a:ea typeface="Calibri" panose="020F0502020204030204" pitchFamily="34" charset="0"/>
                <a:cs typeface="Times New Roman"/>
              </a:rPr>
              <a:t>de la fonction publique en mettant l’accent sur l’être humain qui est un vecteur de développement des compétences;</a:t>
            </a:r>
          </a:p>
          <a:p>
            <a:pPr marL="342900" lvl="0" indent="-342900" algn="just">
              <a:lnSpc>
                <a:spcPct val="100000"/>
              </a:lnSpc>
              <a:spcBef>
                <a:spcPts val="600"/>
              </a:spcBef>
              <a:spcAft>
                <a:spcPts val="0"/>
              </a:spcAft>
              <a:buClr>
                <a:srgbClr val="2A3470"/>
              </a:buClr>
              <a:buSzPts val="1200"/>
              <a:buFont typeface="Symbol" panose="05050102010706020507" pitchFamily="18" charset="2"/>
              <a:buChar char=""/>
            </a:pPr>
            <a:r>
              <a:rPr lang="fr-CA" sz="2000" b="1" dirty="0">
                <a:latin typeface="Arial Narrow"/>
                <a:ea typeface="Calibri" panose="020F0502020204030204" pitchFamily="34" charset="0"/>
                <a:cs typeface="Times New Roman"/>
              </a:rPr>
              <a:t>L’implantation d’un projet pilote en lien avec le programme permettrait une mise en action rapide, </a:t>
            </a:r>
            <a:r>
              <a:rPr lang="fr-CA" sz="2000" dirty="0">
                <a:latin typeface="Arial Narrow"/>
                <a:ea typeface="Calibri" panose="020F0502020204030204" pitchFamily="34" charset="0"/>
                <a:cs typeface="Times New Roman"/>
              </a:rPr>
              <a:t>parallèlement </a:t>
            </a:r>
            <a:r>
              <a:rPr lang="fr-CA" sz="2000" dirty="0">
                <a:effectLst/>
                <a:latin typeface="Arial Narrow"/>
                <a:ea typeface="Calibri" panose="020F0502020204030204" pitchFamily="34" charset="0"/>
                <a:cs typeface="Times New Roman"/>
              </a:rPr>
              <a:t>aux réflexions par les autorités gouvernementales en matière de ressources humaines, notamment avec la stratégie RH 2024-2029.</a:t>
            </a:r>
          </a:p>
        </p:txBody>
      </p:sp>
      <p:sp>
        <p:nvSpPr>
          <p:cNvPr id="8" name="Titre 1">
            <a:extLst>
              <a:ext uri="{FF2B5EF4-FFF2-40B4-BE49-F238E27FC236}">
                <a16:creationId xmlns:a16="http://schemas.microsoft.com/office/drawing/2014/main" id="{EC399983-F02B-CE22-0331-5514E2F1C9B3}"/>
              </a:ext>
            </a:extLst>
          </p:cNvPr>
          <p:cNvSpPr>
            <a:spLocks noGrp="1"/>
          </p:cNvSpPr>
          <p:nvPr>
            <p:ph type="title"/>
            <p:custDataLst>
              <p:tags r:id="rId2"/>
            </p:custDataLst>
          </p:nvPr>
        </p:nvSpPr>
        <p:spPr>
          <a:xfrm>
            <a:off x="317634" y="225786"/>
            <a:ext cx="11036166" cy="883624"/>
          </a:xfrm>
        </p:spPr>
        <p:txBody>
          <a:bodyPr/>
          <a:lstStyle/>
          <a:p>
            <a:r>
              <a:rPr lang="fr-CA">
                <a:latin typeface="Arial Narrow" panose="020B0606020202030204" pitchFamily="34" charset="0"/>
              </a:rPr>
              <a:t>4. PRINCIPES D’ACTION</a:t>
            </a:r>
          </a:p>
        </p:txBody>
      </p:sp>
      <p:sp>
        <p:nvSpPr>
          <p:cNvPr id="9" name="Rectangle 8">
            <a:extLst>
              <a:ext uri="{FF2B5EF4-FFF2-40B4-BE49-F238E27FC236}">
                <a16:creationId xmlns:a16="http://schemas.microsoft.com/office/drawing/2014/main" id="{E87C7EF6-5123-2B3E-A9DC-AFEC9699B410}"/>
              </a:ext>
            </a:extLst>
          </p:cNvPr>
          <p:cNvSpPr/>
          <p:nvPr>
            <p:custDataLst>
              <p:tags r:id="rId3"/>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9" descr="Une image contenant texte&#10;&#10;Description générée automatiquement">
            <a:extLst>
              <a:ext uri="{FF2B5EF4-FFF2-40B4-BE49-F238E27FC236}">
                <a16:creationId xmlns:a16="http://schemas.microsoft.com/office/drawing/2014/main" id="{37400B2B-913F-73B6-2418-B90736F8BE7A}"/>
              </a:ext>
            </a:extLst>
          </p:cNvPr>
          <p:cNvPicPr>
            <a:picLocks noChangeAspect="1"/>
          </p:cNvPicPr>
          <p:nvPr>
            <p:custDataLst>
              <p:tags r:id="rId4"/>
            </p:custDataLst>
          </p:nvPr>
        </p:nvPicPr>
        <p:blipFill rotWithShape="1">
          <a:blip r:embed="rId8">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1" name="Connecteur droit 10">
            <a:extLst>
              <a:ext uri="{FF2B5EF4-FFF2-40B4-BE49-F238E27FC236}">
                <a16:creationId xmlns:a16="http://schemas.microsoft.com/office/drawing/2014/main" id="{E7579255-BE93-9787-946C-97B82849B586}"/>
              </a:ext>
            </a:extLst>
          </p:cNvPr>
          <p:cNvCxnSpPr>
            <a:cxnSpLocks/>
          </p:cNvCxnSpPr>
          <p:nvPr>
            <p:custDataLst>
              <p:tags r:id="rId5"/>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C6E0664A-8EB6-D5F3-A620-D698851F5583}"/>
              </a:ext>
            </a:extLst>
          </p:cNvPr>
          <p:cNvSpPr txBox="1"/>
          <p:nvPr>
            <p:custDataLst>
              <p:tags r:id="rId6"/>
            </p:custDataLst>
          </p:nvPr>
        </p:nvSpPr>
        <p:spPr>
          <a:xfrm>
            <a:off x="11585644" y="6488667"/>
            <a:ext cx="452386" cy="369332"/>
          </a:xfrm>
          <a:prstGeom prst="rect">
            <a:avLst/>
          </a:prstGeom>
          <a:noFill/>
        </p:spPr>
        <p:txBody>
          <a:bodyPr wrap="square" rtlCol="0">
            <a:spAutoFit/>
          </a:bodyPr>
          <a:lstStyle/>
          <a:p>
            <a:r>
              <a:rPr lang="fr-CA" dirty="0">
                <a:solidFill>
                  <a:schemeClr val="bg1">
                    <a:lumMod val="75000"/>
                  </a:schemeClr>
                </a:solidFill>
              </a:rPr>
              <a:t>11</a:t>
            </a:r>
          </a:p>
        </p:txBody>
      </p:sp>
    </p:spTree>
    <p:extLst>
      <p:ext uri="{BB962C8B-B14F-4D97-AF65-F5344CB8AC3E}">
        <p14:creationId xmlns:p14="http://schemas.microsoft.com/office/powerpoint/2010/main" val="1997432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D82DB022-F5F0-8540-A1DC-D89B2DC33F0F}"/>
              </a:ext>
            </a:extLst>
          </p:cNvPr>
          <p:cNvSpPr txBox="1"/>
          <p:nvPr>
            <p:custDataLst>
              <p:tags r:id="rId1"/>
            </p:custDataLst>
          </p:nvPr>
        </p:nvSpPr>
        <p:spPr>
          <a:xfrm>
            <a:off x="317633" y="1712464"/>
            <a:ext cx="5327694" cy="4801314"/>
          </a:xfrm>
          <a:prstGeom prst="rect">
            <a:avLst/>
          </a:prstGeom>
          <a:solidFill>
            <a:schemeClr val="bg1">
              <a:lumMod val="85000"/>
            </a:schemeClr>
          </a:solidFill>
        </p:spPr>
        <p:txBody>
          <a:bodyPr wrap="square" lIns="91440" tIns="45720" rIns="91440" bIns="45720" rtlCol="0" anchor="t">
            <a:spAutoFit/>
          </a:bodyPr>
          <a:lstStyle/>
          <a:p>
            <a:pPr marL="342900" indent="-342900" algn="just">
              <a:buFont typeface="Symbol" panose="05050102010706020507" pitchFamily="18" charset="2"/>
              <a:buChar char=""/>
            </a:pPr>
            <a:r>
              <a:rPr lang="fr-CA" dirty="0">
                <a:latin typeface="Arial Narrow"/>
                <a:cs typeface="Times New Roman"/>
              </a:rPr>
              <a:t>Amélioration de l’attraction, de la rétention et de la mobilisation pour les postes de gestion</a:t>
            </a:r>
          </a:p>
          <a:p>
            <a:pPr marL="342900" indent="-342900" algn="just">
              <a:buFont typeface="Symbol" panose="05050102010706020507" pitchFamily="18" charset="2"/>
              <a:buChar char=""/>
            </a:pPr>
            <a:r>
              <a:rPr lang="fr-CA" dirty="0">
                <a:latin typeface="Arial Narrow"/>
                <a:cs typeface="Times New Roman"/>
              </a:rPr>
              <a:t>Diversification et bonification de l’offre de formation pour les gestionnaires</a:t>
            </a:r>
          </a:p>
          <a:p>
            <a:pPr marL="342900" indent="-342900" algn="just">
              <a:buFont typeface="Symbol" panose="05050102010706020507" pitchFamily="18" charset="2"/>
              <a:buChar char=""/>
            </a:pPr>
            <a:r>
              <a:rPr lang="fr-CA" dirty="0">
                <a:latin typeface="Arial Narrow"/>
                <a:cs typeface="Times New Roman"/>
              </a:rPr>
              <a:t>Atténuation des difficultés engendrées par le haut taux de roulement actuel</a:t>
            </a:r>
          </a:p>
          <a:p>
            <a:pPr marL="342900" indent="-342900" algn="just">
              <a:buFont typeface="Symbol" panose="05050102010706020507" pitchFamily="18" charset="2"/>
              <a:buChar char=""/>
            </a:pPr>
            <a:r>
              <a:rPr lang="fr-CA" dirty="0">
                <a:latin typeface="Arial Narrow"/>
                <a:cs typeface="Times New Roman"/>
              </a:rPr>
              <a:t>Développement des gestionnaires selon une approche de gestionnaire-leader en les éloignant du rôle d’expert de contenu</a:t>
            </a:r>
          </a:p>
          <a:p>
            <a:pPr marL="342900" indent="-342900" algn="just">
              <a:buFont typeface="Symbol" panose="05050102010706020507" pitchFamily="18" charset="2"/>
              <a:buChar char=""/>
            </a:pPr>
            <a:r>
              <a:rPr lang="fr-CA" dirty="0">
                <a:latin typeface="Arial Narrow"/>
                <a:cs typeface="Times New Roman"/>
              </a:rPr>
              <a:t>Création de réseaux de contacts </a:t>
            </a:r>
          </a:p>
          <a:p>
            <a:pPr marL="342900" indent="-342900" algn="just">
              <a:buFont typeface="Symbol" panose="05050102010706020507" pitchFamily="18" charset="2"/>
              <a:buChar char=""/>
            </a:pPr>
            <a:r>
              <a:rPr lang="fr-CA" dirty="0">
                <a:latin typeface="Arial Narrow"/>
                <a:cs typeface="Times New Roman"/>
              </a:rPr>
              <a:t>Soutien à la relève des emplois supérieurs</a:t>
            </a:r>
          </a:p>
          <a:p>
            <a:pPr marL="342900" indent="-342900" algn="just">
              <a:buFont typeface="Symbol" panose="05050102010706020507" pitchFamily="18" charset="2"/>
              <a:buChar char=""/>
            </a:pPr>
            <a:r>
              <a:rPr lang="fr-CA" dirty="0">
                <a:latin typeface="Arial Narrow"/>
                <a:cs typeface="Times New Roman"/>
              </a:rPr>
              <a:t>Apprentissage par l’action</a:t>
            </a:r>
          </a:p>
          <a:p>
            <a:pPr marL="342900" indent="-342900" algn="just">
              <a:buFont typeface="Symbol" panose="05050102010706020507" pitchFamily="18" charset="2"/>
              <a:buChar char=""/>
            </a:pPr>
            <a:r>
              <a:rPr lang="fr-CA" dirty="0">
                <a:latin typeface="Arial Narrow"/>
                <a:cs typeface="Times New Roman"/>
              </a:rPr>
              <a:t>Acquisition de compétences, savoir-faire, savoir-être </a:t>
            </a:r>
            <a:endParaRPr lang="fr-CA" dirty="0">
              <a:latin typeface="Arial Narrow" panose="020B0606020202030204" pitchFamily="34" charset="0"/>
              <a:cs typeface="Times New Roman" panose="02020603050405020304" pitchFamily="18" charset="0"/>
            </a:endParaRPr>
          </a:p>
          <a:p>
            <a:pPr marL="342900" indent="-342900" algn="just">
              <a:buFont typeface="Symbol" panose="05050102010706020507" pitchFamily="18" charset="2"/>
              <a:buChar char=""/>
            </a:pPr>
            <a:r>
              <a:rPr lang="fr-CA" dirty="0">
                <a:latin typeface="Arial Narrow"/>
                <a:cs typeface="Times New Roman"/>
              </a:rPr>
              <a:t>Accent sur l’être humain comme vecteur de développement des compétences </a:t>
            </a:r>
          </a:p>
          <a:p>
            <a:pPr marL="342900" indent="-342900" algn="just">
              <a:buFont typeface="Symbol" panose="05050102010706020507" pitchFamily="18" charset="2"/>
              <a:buChar char=""/>
            </a:pPr>
            <a:endParaRPr lang="fr-CA" dirty="0">
              <a:latin typeface="Arial Narrow" panose="020B0606020202030204" pitchFamily="34" charset="0"/>
              <a:cs typeface="Times New Roman" panose="02020603050405020304" pitchFamily="18" charset="0"/>
            </a:endParaRPr>
          </a:p>
          <a:p>
            <a:pPr marL="342900" indent="-342900" algn="just">
              <a:buFont typeface="Symbol" panose="05050102010706020507" pitchFamily="18" charset="2"/>
              <a:buChar char=""/>
            </a:pPr>
            <a:endParaRPr lang="fr-CA" dirty="0">
              <a:latin typeface="Arial Narrow" panose="020B0606020202030204" pitchFamily="34" charset="0"/>
              <a:cs typeface="Times New Roman" panose="02020603050405020304" pitchFamily="18" charset="0"/>
            </a:endParaRPr>
          </a:p>
        </p:txBody>
      </p:sp>
      <p:sp>
        <p:nvSpPr>
          <p:cNvPr id="12" name="ZoneTexte 11">
            <a:extLst>
              <a:ext uri="{FF2B5EF4-FFF2-40B4-BE49-F238E27FC236}">
                <a16:creationId xmlns:a16="http://schemas.microsoft.com/office/drawing/2014/main" id="{A5EBD110-1C16-B523-37C6-4BD376B48192}"/>
              </a:ext>
            </a:extLst>
          </p:cNvPr>
          <p:cNvSpPr txBox="1"/>
          <p:nvPr>
            <p:custDataLst>
              <p:tags r:id="rId2"/>
            </p:custDataLst>
          </p:nvPr>
        </p:nvSpPr>
        <p:spPr>
          <a:xfrm>
            <a:off x="317634" y="1356279"/>
            <a:ext cx="5112206" cy="365771"/>
          </a:xfrm>
          <a:prstGeom prst="rect">
            <a:avLst/>
          </a:prstGeom>
          <a:noFill/>
        </p:spPr>
        <p:txBody>
          <a:bodyPr wrap="square" rtlCol="0">
            <a:spAutoFit/>
          </a:bodyPr>
          <a:lstStyle/>
          <a:p>
            <a:pPr algn="ctr"/>
            <a:r>
              <a:rPr lang="fr-CA" b="1">
                <a:latin typeface="Arial Narrow" panose="020B0606020202030204" pitchFamily="34" charset="0"/>
              </a:rPr>
              <a:t>FORCES</a:t>
            </a:r>
          </a:p>
        </p:txBody>
      </p:sp>
      <p:sp>
        <p:nvSpPr>
          <p:cNvPr id="14" name="ZoneTexte 13">
            <a:extLst>
              <a:ext uri="{FF2B5EF4-FFF2-40B4-BE49-F238E27FC236}">
                <a16:creationId xmlns:a16="http://schemas.microsoft.com/office/drawing/2014/main" id="{82B9B212-CBEC-D78C-24A9-B891A34F2C33}"/>
              </a:ext>
            </a:extLst>
          </p:cNvPr>
          <p:cNvSpPr txBox="1"/>
          <p:nvPr>
            <p:custDataLst>
              <p:tags r:id="rId3"/>
            </p:custDataLst>
          </p:nvPr>
        </p:nvSpPr>
        <p:spPr>
          <a:xfrm>
            <a:off x="5695597" y="1721324"/>
            <a:ext cx="5209272" cy="4801314"/>
          </a:xfrm>
          <a:prstGeom prst="rect">
            <a:avLst/>
          </a:prstGeom>
          <a:solidFill>
            <a:schemeClr val="bg1">
              <a:lumMod val="85000"/>
            </a:schemeClr>
          </a:solidFill>
        </p:spPr>
        <p:txBody>
          <a:bodyPr wrap="square" lIns="91440" tIns="45720" rIns="91440" bIns="45720" rtlCol="0" anchor="t">
            <a:spAutoFit/>
          </a:bodyPr>
          <a:lstStyle/>
          <a:p>
            <a:pPr marL="342900" indent="-342900" algn="just">
              <a:buFont typeface="Symbol" panose="05050102010706020507" pitchFamily="18" charset="2"/>
              <a:buChar char=""/>
            </a:pPr>
            <a:r>
              <a:rPr lang="fr-CA" dirty="0">
                <a:latin typeface="Arial Narrow"/>
                <a:cs typeface="Times New Roman"/>
              </a:rPr>
              <a:t>Les délais d’apprentissage de certains postes pourraient être supérieurs à la durée d’un prêt de services. Court délai pour comprendre la culture organisationnelle. </a:t>
            </a:r>
            <a:endParaRPr lang="fr-CA" dirty="0">
              <a:latin typeface="Arial Narrow" panose="020B0606020202030204" pitchFamily="34" charset="0"/>
              <a:cs typeface="Times New Roman" panose="02020603050405020304" pitchFamily="18" charset="0"/>
            </a:endParaRPr>
          </a:p>
          <a:p>
            <a:pPr marL="342900" lvl="0" indent="-342900" algn="just">
              <a:buFont typeface="Symbol" panose="05050102010706020507" pitchFamily="18" charset="2"/>
              <a:buChar char=""/>
            </a:pPr>
            <a:r>
              <a:rPr lang="fr-CA" dirty="0">
                <a:latin typeface="Arial Narrow"/>
                <a:cs typeface="Times New Roman"/>
              </a:rPr>
              <a:t>Défi de retour dans l’organisation</a:t>
            </a:r>
          </a:p>
          <a:p>
            <a:pPr marL="342900" lvl="0" indent="-342900" algn="just">
              <a:buFont typeface="Symbol" panose="05050102010706020507" pitchFamily="18" charset="2"/>
              <a:buChar char=""/>
            </a:pPr>
            <a:r>
              <a:rPr lang="fr-CA" dirty="0">
                <a:latin typeface="Arial Narrow"/>
                <a:cs typeface="Times New Roman"/>
              </a:rPr>
              <a:t>Les bénéfices requièrent du temps alors que les attentes de performance sont élevées</a:t>
            </a:r>
          </a:p>
          <a:p>
            <a:pPr marL="342900" lvl="0" indent="-342900" algn="just">
              <a:buFont typeface="Symbol" panose="05050102010706020507" pitchFamily="18" charset="2"/>
              <a:buChar char=""/>
            </a:pPr>
            <a:r>
              <a:rPr lang="fr-CA" dirty="0">
                <a:latin typeface="Arial Narrow"/>
                <a:cs typeface="Times New Roman"/>
              </a:rPr>
              <a:t>Capacité limitée et ouverture mitigée à l’intégration d’un gestionnaire externe dans certains M/O</a:t>
            </a:r>
          </a:p>
          <a:p>
            <a:pPr marL="342900" lvl="0" indent="-342900" algn="just">
              <a:buFont typeface="Symbol" panose="05050102010706020507" pitchFamily="18" charset="2"/>
              <a:buChar char=""/>
            </a:pPr>
            <a:r>
              <a:rPr lang="fr-CA" dirty="0">
                <a:latin typeface="Arial Narrow"/>
                <a:cs typeface="Times New Roman"/>
              </a:rPr>
              <a:t>Difficulté d’application dans certains M/O où sont présents des enjeux:</a:t>
            </a:r>
          </a:p>
          <a:p>
            <a:pPr marL="800100" lvl="1" indent="-342900" algn="just">
              <a:buFont typeface="Symbol" panose="05050102010706020507" pitchFamily="18" charset="2"/>
              <a:buChar char=""/>
            </a:pPr>
            <a:r>
              <a:rPr lang="fr-CA" dirty="0">
                <a:latin typeface="Arial Narrow"/>
                <a:cs typeface="Times New Roman"/>
              </a:rPr>
              <a:t>de compétences/expertises spécifiques</a:t>
            </a:r>
            <a:endParaRPr lang="fr-CA" dirty="0">
              <a:latin typeface="Arial Narrow" panose="020B0606020202030204" pitchFamily="34" charset="0"/>
              <a:cs typeface="Times New Roman" panose="02020603050405020304" pitchFamily="18" charset="0"/>
            </a:endParaRPr>
          </a:p>
          <a:p>
            <a:pPr marL="800100" lvl="1" indent="-342900" algn="just">
              <a:buFont typeface="Symbol" panose="05050102010706020507" pitchFamily="18" charset="2"/>
              <a:buChar char=""/>
            </a:pPr>
            <a:r>
              <a:rPr lang="fr-CA" dirty="0">
                <a:latin typeface="Arial Narrow"/>
                <a:cs typeface="Times New Roman"/>
              </a:rPr>
              <a:t>d’investissements financiers et humains importants </a:t>
            </a:r>
            <a:endParaRPr lang="fr-CA" dirty="0">
              <a:latin typeface="Arial Narrow" panose="020B0606020202030204" pitchFamily="34" charset="0"/>
              <a:cs typeface="Times New Roman" panose="02020603050405020304" pitchFamily="18" charset="0"/>
            </a:endParaRPr>
          </a:p>
          <a:p>
            <a:pPr marL="342900" indent="-342900" algn="just">
              <a:buFont typeface="Symbol" panose="05050102010706020507" pitchFamily="18" charset="2"/>
              <a:buChar char=""/>
            </a:pPr>
            <a:r>
              <a:rPr lang="fr-CA" dirty="0">
                <a:latin typeface="Arial Narrow"/>
                <a:cs typeface="Times New Roman"/>
              </a:rPr>
              <a:t>Méconnaissance de la mission de l’ensemble </a:t>
            </a:r>
            <a:r>
              <a:rPr lang="fr-CA">
                <a:latin typeface="Arial Narrow"/>
                <a:cs typeface="Times New Roman"/>
              </a:rPr>
              <a:t>des M/O </a:t>
            </a:r>
            <a:r>
              <a:rPr lang="fr-CA" dirty="0">
                <a:latin typeface="Arial Narrow"/>
                <a:cs typeface="Times New Roman"/>
              </a:rPr>
              <a:t>susceptible de diminuer l’intérêt des candidats</a:t>
            </a:r>
          </a:p>
          <a:p>
            <a:pPr lvl="0" algn="just"/>
            <a:endParaRPr lang="fr-CA" dirty="0">
              <a:latin typeface="Arial Narrow"/>
              <a:cs typeface="Times New Roman"/>
            </a:endParaRPr>
          </a:p>
        </p:txBody>
      </p:sp>
      <p:sp>
        <p:nvSpPr>
          <p:cNvPr id="19" name="Titre 1">
            <a:extLst>
              <a:ext uri="{FF2B5EF4-FFF2-40B4-BE49-F238E27FC236}">
                <a16:creationId xmlns:a16="http://schemas.microsoft.com/office/drawing/2014/main" id="{4E234AF7-6715-9731-A88E-D7476D647170}"/>
              </a:ext>
            </a:extLst>
          </p:cNvPr>
          <p:cNvSpPr>
            <a:spLocks noGrp="1"/>
          </p:cNvSpPr>
          <p:nvPr>
            <p:ph type="title"/>
            <p:custDataLst>
              <p:tags r:id="rId4"/>
            </p:custDataLst>
          </p:nvPr>
        </p:nvSpPr>
        <p:spPr>
          <a:xfrm>
            <a:off x="317634" y="225786"/>
            <a:ext cx="11036166" cy="883624"/>
          </a:xfrm>
        </p:spPr>
        <p:txBody>
          <a:bodyPr/>
          <a:lstStyle/>
          <a:p>
            <a:r>
              <a:rPr lang="fr-CA">
                <a:latin typeface="Arial Narrow" panose="020B0606020202030204" pitchFamily="34" charset="0"/>
              </a:rPr>
              <a:t>5. FORCES ET FAIBLESSES</a:t>
            </a:r>
          </a:p>
        </p:txBody>
      </p:sp>
      <p:sp>
        <p:nvSpPr>
          <p:cNvPr id="20" name="Rectangle 19">
            <a:extLst>
              <a:ext uri="{FF2B5EF4-FFF2-40B4-BE49-F238E27FC236}">
                <a16:creationId xmlns:a16="http://schemas.microsoft.com/office/drawing/2014/main" id="{C7CB7BC0-79F0-7DE0-DD5C-C112C3751A19}"/>
              </a:ext>
            </a:extLst>
          </p:cNvPr>
          <p:cNvSpPr/>
          <p:nvPr>
            <p:custDataLst>
              <p:tags r:id="rId5"/>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1" name="Image 20" descr="Une image contenant texte&#10;&#10;Description générée automatiquement">
            <a:extLst>
              <a:ext uri="{FF2B5EF4-FFF2-40B4-BE49-F238E27FC236}">
                <a16:creationId xmlns:a16="http://schemas.microsoft.com/office/drawing/2014/main" id="{6A02A241-2274-9080-1D13-EF08568B1713}"/>
              </a:ext>
            </a:extLst>
          </p:cNvPr>
          <p:cNvPicPr>
            <a:picLocks noChangeAspect="1"/>
          </p:cNvPicPr>
          <p:nvPr>
            <p:custDataLst>
              <p:tags r:id="rId6"/>
            </p:custDataLst>
          </p:nvPr>
        </p:nvPicPr>
        <p:blipFill rotWithShape="1">
          <a:blip r:embed="rId12">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22" name="Connecteur droit 21">
            <a:extLst>
              <a:ext uri="{FF2B5EF4-FFF2-40B4-BE49-F238E27FC236}">
                <a16:creationId xmlns:a16="http://schemas.microsoft.com/office/drawing/2014/main" id="{EA9262ED-8DB3-52E9-3CDC-2685D1F886D3}"/>
              </a:ext>
            </a:extLst>
          </p:cNvPr>
          <p:cNvCxnSpPr>
            <a:cxnSpLocks/>
          </p:cNvCxnSpPr>
          <p:nvPr>
            <p:custDataLst>
              <p:tags r:id="rId7"/>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9B49F03C-0ECF-46CB-4D52-576857809790}"/>
              </a:ext>
            </a:extLst>
          </p:cNvPr>
          <p:cNvSpPr txBox="1"/>
          <p:nvPr>
            <p:custDataLst>
              <p:tags r:id="rId8"/>
            </p:custDataLst>
          </p:nvPr>
        </p:nvSpPr>
        <p:spPr>
          <a:xfrm>
            <a:off x="7760368" y="557192"/>
            <a:ext cx="2562727" cy="369332"/>
          </a:xfrm>
          <a:prstGeom prst="rect">
            <a:avLst/>
          </a:prstGeom>
          <a:solidFill>
            <a:srgbClr val="C00000"/>
          </a:solidFill>
        </p:spPr>
        <p:txBody>
          <a:bodyPr wrap="square" rtlCol="0">
            <a:spAutoFit/>
          </a:bodyPr>
          <a:lstStyle/>
          <a:p>
            <a:pPr algn="ctr"/>
            <a:r>
              <a:rPr lang="fr-CA">
                <a:solidFill>
                  <a:schemeClr val="bg1"/>
                </a:solidFill>
              </a:rPr>
              <a:t>Diagnostic interne</a:t>
            </a:r>
          </a:p>
        </p:txBody>
      </p:sp>
      <p:sp>
        <p:nvSpPr>
          <p:cNvPr id="24" name="ZoneTexte 23">
            <a:extLst>
              <a:ext uri="{FF2B5EF4-FFF2-40B4-BE49-F238E27FC236}">
                <a16:creationId xmlns:a16="http://schemas.microsoft.com/office/drawing/2014/main" id="{374057DF-1415-B3A9-00E2-5A5F1212DB73}"/>
              </a:ext>
            </a:extLst>
          </p:cNvPr>
          <p:cNvSpPr txBox="1"/>
          <p:nvPr>
            <p:custDataLst>
              <p:tags r:id="rId9"/>
            </p:custDataLst>
          </p:nvPr>
        </p:nvSpPr>
        <p:spPr>
          <a:xfrm>
            <a:off x="5744130" y="1378562"/>
            <a:ext cx="5112206" cy="365771"/>
          </a:xfrm>
          <a:prstGeom prst="rect">
            <a:avLst/>
          </a:prstGeom>
          <a:noFill/>
        </p:spPr>
        <p:txBody>
          <a:bodyPr wrap="square" rtlCol="0">
            <a:spAutoFit/>
          </a:bodyPr>
          <a:lstStyle/>
          <a:p>
            <a:pPr algn="ctr"/>
            <a:r>
              <a:rPr lang="fr-CA" b="1">
                <a:latin typeface="Arial Narrow" panose="020B0606020202030204" pitchFamily="34" charset="0"/>
              </a:rPr>
              <a:t>FAIBLESSES</a:t>
            </a:r>
          </a:p>
        </p:txBody>
      </p:sp>
      <p:sp>
        <p:nvSpPr>
          <p:cNvPr id="2" name="ZoneTexte 1">
            <a:extLst>
              <a:ext uri="{FF2B5EF4-FFF2-40B4-BE49-F238E27FC236}">
                <a16:creationId xmlns:a16="http://schemas.microsoft.com/office/drawing/2014/main" id="{C6550722-1055-0A74-F429-93C2B81BDC93}"/>
              </a:ext>
            </a:extLst>
          </p:cNvPr>
          <p:cNvSpPr txBox="1"/>
          <p:nvPr>
            <p:custDataLst>
              <p:tags r:id="rId10"/>
            </p:custDataLst>
          </p:nvPr>
        </p:nvSpPr>
        <p:spPr>
          <a:xfrm>
            <a:off x="11575916" y="6488667"/>
            <a:ext cx="462114" cy="369332"/>
          </a:xfrm>
          <a:prstGeom prst="rect">
            <a:avLst/>
          </a:prstGeom>
          <a:noFill/>
        </p:spPr>
        <p:txBody>
          <a:bodyPr wrap="square" rtlCol="0">
            <a:spAutoFit/>
          </a:bodyPr>
          <a:lstStyle/>
          <a:p>
            <a:r>
              <a:rPr lang="fr-CA" dirty="0">
                <a:solidFill>
                  <a:schemeClr val="bg1">
                    <a:lumMod val="75000"/>
                  </a:schemeClr>
                </a:solidFill>
              </a:rPr>
              <a:t>12</a:t>
            </a:r>
          </a:p>
        </p:txBody>
      </p:sp>
    </p:spTree>
    <p:extLst>
      <p:ext uri="{BB962C8B-B14F-4D97-AF65-F5344CB8AC3E}">
        <p14:creationId xmlns:p14="http://schemas.microsoft.com/office/powerpoint/2010/main" val="310819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A5EBD110-1C16-B523-37C6-4BD376B48192}"/>
              </a:ext>
            </a:extLst>
          </p:cNvPr>
          <p:cNvSpPr txBox="1"/>
          <p:nvPr>
            <p:custDataLst>
              <p:tags r:id="rId1"/>
            </p:custDataLst>
          </p:nvPr>
        </p:nvSpPr>
        <p:spPr>
          <a:xfrm>
            <a:off x="537328" y="1448776"/>
            <a:ext cx="4949072" cy="400110"/>
          </a:xfrm>
          <a:prstGeom prst="rect">
            <a:avLst/>
          </a:prstGeom>
          <a:noFill/>
        </p:spPr>
        <p:txBody>
          <a:bodyPr wrap="square" rtlCol="0">
            <a:spAutoFit/>
          </a:bodyPr>
          <a:lstStyle/>
          <a:p>
            <a:pPr algn="ctr"/>
            <a:r>
              <a:rPr lang="fr-CA" sz="2000" b="1">
                <a:latin typeface="Arial Narrow" panose="020B0606020202030204" pitchFamily="34" charset="0"/>
              </a:rPr>
              <a:t>OPPORTUNITÉS</a:t>
            </a:r>
          </a:p>
        </p:txBody>
      </p:sp>
      <p:sp>
        <p:nvSpPr>
          <p:cNvPr id="14" name="ZoneTexte 13">
            <a:extLst>
              <a:ext uri="{FF2B5EF4-FFF2-40B4-BE49-F238E27FC236}">
                <a16:creationId xmlns:a16="http://schemas.microsoft.com/office/drawing/2014/main" id="{82B9B212-CBEC-D78C-24A9-B891A34F2C33}"/>
              </a:ext>
            </a:extLst>
          </p:cNvPr>
          <p:cNvSpPr txBox="1"/>
          <p:nvPr>
            <p:custDataLst>
              <p:tags r:id="rId2"/>
            </p:custDataLst>
          </p:nvPr>
        </p:nvSpPr>
        <p:spPr>
          <a:xfrm>
            <a:off x="5702965" y="1778492"/>
            <a:ext cx="5273925" cy="4739759"/>
          </a:xfrm>
          <a:prstGeom prst="rect">
            <a:avLst/>
          </a:prstGeom>
          <a:solidFill>
            <a:schemeClr val="bg1">
              <a:lumMod val="85000"/>
            </a:schemeClr>
          </a:solidFill>
        </p:spPr>
        <p:txBody>
          <a:bodyPr wrap="square" lIns="91440" tIns="45720" rIns="91440" bIns="45720" rtlCol="0" anchor="t">
            <a:spAutoFit/>
          </a:bodyPr>
          <a:lstStyle/>
          <a:p>
            <a:pPr marL="342900" lvl="0" indent="-342900" algn="just">
              <a:spcBef>
                <a:spcPts val="600"/>
              </a:spcBef>
              <a:buFont typeface="Symbol" panose="05050102010706020507" pitchFamily="18" charset="2"/>
              <a:buChar char=""/>
            </a:pPr>
            <a:r>
              <a:rPr lang="fr-CA" sz="1800" dirty="0">
                <a:effectLst/>
                <a:latin typeface="Arial Narrow"/>
                <a:ea typeface="Calibri" panose="020F0502020204030204" pitchFamily="34" charset="0"/>
                <a:cs typeface="Times New Roman"/>
              </a:rPr>
              <a:t>Craintes d’une perte d’expertise et d’efficience</a:t>
            </a:r>
          </a:p>
          <a:p>
            <a:pPr marL="342900" indent="-342900" algn="just">
              <a:spcBef>
                <a:spcPts val="600"/>
              </a:spcBef>
              <a:buFont typeface="Symbol" panose="05050102010706020507" pitchFamily="18" charset="2"/>
              <a:buChar char=""/>
            </a:pPr>
            <a:r>
              <a:rPr lang="fr-CA" dirty="0">
                <a:latin typeface="Arial Narrow"/>
                <a:ea typeface="Calibri" panose="020F0502020204030204" pitchFamily="34" charset="0"/>
                <a:cs typeface="Times New Roman"/>
              </a:rPr>
              <a:t>M</a:t>
            </a:r>
            <a:r>
              <a:rPr lang="fr-CA" sz="1800" dirty="0">
                <a:effectLst/>
                <a:latin typeface="Arial Narrow"/>
                <a:ea typeface="Calibri" panose="020F0502020204030204" pitchFamily="34" charset="0"/>
                <a:cs typeface="Times New Roman"/>
              </a:rPr>
              <a:t>otivation réelle des participants</a:t>
            </a:r>
            <a:r>
              <a:rPr lang="fr-CA" dirty="0">
                <a:latin typeface="Arial Narrow"/>
                <a:ea typeface="Calibri" panose="020F0502020204030204" pitchFamily="34" charset="0"/>
                <a:cs typeface="Times New Roman"/>
              </a:rPr>
              <a:t> pourrait être difficile à cerner au départ </a:t>
            </a:r>
            <a:endParaRPr lang="fr-CA" sz="18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Bef>
                <a:spcPts val="600"/>
              </a:spcBef>
              <a:buFont typeface="Symbol" panose="05050102010706020507" pitchFamily="18" charset="2"/>
              <a:buChar char=""/>
            </a:pPr>
            <a:r>
              <a:rPr lang="fr-CA" sz="1800" dirty="0">
                <a:effectLst/>
                <a:latin typeface="Arial Narrow"/>
                <a:ea typeface="Calibri" panose="020F0502020204030204" pitchFamily="34" charset="0"/>
                <a:cs typeface="Times New Roman"/>
              </a:rPr>
              <a:t>Désintéressement possible des participants en cours de mandats</a:t>
            </a:r>
          </a:p>
          <a:p>
            <a:pPr marL="342900" indent="-342900" algn="just">
              <a:spcBef>
                <a:spcPts val="600"/>
              </a:spcBef>
              <a:buFont typeface="Symbol" panose="05050102010706020507" pitchFamily="18" charset="2"/>
              <a:buChar char=""/>
            </a:pPr>
            <a:r>
              <a:rPr lang="fr-CA" dirty="0">
                <a:latin typeface="Arial Narrow"/>
                <a:ea typeface="Calibri" panose="020F0502020204030204" pitchFamily="34" charset="0"/>
                <a:cs typeface="Times New Roman"/>
              </a:rPr>
              <a:t>Matérialisation de départs du </a:t>
            </a:r>
            <a:r>
              <a:rPr lang="fr-CA" sz="1800" dirty="0">
                <a:effectLst/>
                <a:latin typeface="Arial Narrow"/>
                <a:ea typeface="Calibri" panose="020F0502020204030204" pitchFamily="34" charset="0"/>
                <a:cs typeface="Times New Roman"/>
              </a:rPr>
              <a:t>personnel qualifié au sein </a:t>
            </a:r>
            <a:r>
              <a:rPr lang="fr-CA" dirty="0">
                <a:latin typeface="Arial Narrow"/>
                <a:ea typeface="Calibri" panose="020F0502020204030204" pitchFamily="34" charset="0"/>
                <a:cs typeface="Times New Roman"/>
              </a:rPr>
              <a:t>d'autres M/</a:t>
            </a:r>
            <a:r>
              <a:rPr lang="fr-CA" sz="1800" dirty="0">
                <a:effectLst/>
                <a:latin typeface="Arial Narrow"/>
                <a:ea typeface="Calibri" panose="020F0502020204030204" pitchFamily="34" charset="0"/>
                <a:cs typeface="Times New Roman"/>
              </a:rPr>
              <a:t>O</a:t>
            </a:r>
            <a:r>
              <a:rPr lang="fr-CA" dirty="0">
                <a:latin typeface="Arial Narrow"/>
                <a:ea typeface="Calibri" panose="020F0502020204030204" pitchFamily="34" charset="0"/>
                <a:cs typeface="Times New Roman"/>
              </a:rPr>
              <a:t> </a:t>
            </a: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600"/>
              </a:spcBef>
              <a:buFont typeface="Symbol" panose="05050102010706020507" pitchFamily="18" charset="2"/>
              <a:buChar char=""/>
            </a:pPr>
            <a:endParaRPr lang="fr-CA"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600"/>
              </a:spcBef>
            </a:pPr>
            <a:endParaRPr lang="fr-CA"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889B0331-2A83-BFD6-AEEF-9A4D5367084C}"/>
              </a:ext>
            </a:extLst>
          </p:cNvPr>
          <p:cNvSpPr txBox="1"/>
          <p:nvPr>
            <p:custDataLst>
              <p:tags r:id="rId3"/>
            </p:custDataLst>
          </p:nvPr>
        </p:nvSpPr>
        <p:spPr>
          <a:xfrm>
            <a:off x="344816" y="1772671"/>
            <a:ext cx="5273925" cy="4785926"/>
          </a:xfrm>
          <a:prstGeom prst="rect">
            <a:avLst/>
          </a:prstGeom>
          <a:solidFill>
            <a:schemeClr val="bg1">
              <a:lumMod val="85000"/>
            </a:schemeClr>
          </a:solidFill>
        </p:spPr>
        <p:txBody>
          <a:bodyPr wrap="square" lIns="91440" tIns="45720" rIns="91440" bIns="45720" rtlCol="0" anchor="t">
            <a:spAutoFit/>
          </a:bodyPr>
          <a:lstStyle/>
          <a:p>
            <a:pPr marL="342900" lvl="0" indent="-342900" algn="just">
              <a:spcBef>
                <a:spcPts val="600"/>
              </a:spcBef>
              <a:buFont typeface="Symbol" panose="05050102010706020507" pitchFamily="18" charset="2"/>
              <a:buChar char=""/>
            </a:pPr>
            <a:r>
              <a:rPr lang="fr-CA" dirty="0">
                <a:latin typeface="Arial Narrow"/>
                <a:cs typeface="Times New Roman"/>
              </a:rPr>
              <a:t>Diversification des compétences des gestionnaires</a:t>
            </a:r>
          </a:p>
          <a:p>
            <a:pPr marL="342900" indent="-342900" algn="just">
              <a:spcBef>
                <a:spcPts val="600"/>
              </a:spcBef>
              <a:buFont typeface="Symbol" panose="05050102010706020507" pitchFamily="18" charset="2"/>
              <a:buChar char=""/>
            </a:pPr>
            <a:r>
              <a:rPr lang="fr-CA" dirty="0">
                <a:latin typeface="Arial Narrow"/>
                <a:cs typeface="Times New Roman"/>
              </a:rPr>
              <a:t>Diminution des coûts d’opération par rapport au programme précédent (contexte de télétravail)</a:t>
            </a:r>
          </a:p>
          <a:p>
            <a:pPr marL="342900" lvl="0" indent="-342900" algn="just">
              <a:spcBef>
                <a:spcPts val="600"/>
              </a:spcBef>
              <a:buFont typeface="Symbol" panose="05050102010706020507" pitchFamily="18" charset="2"/>
              <a:buChar char=""/>
            </a:pPr>
            <a:r>
              <a:rPr lang="fr-CA" dirty="0">
                <a:latin typeface="Arial Narrow"/>
                <a:cs typeface="Times New Roman"/>
              </a:rPr>
              <a:t>Création d’outils de diffusion des bonnes pratiques innovantes au sein de l’appareil gouvernemental</a:t>
            </a:r>
          </a:p>
          <a:p>
            <a:pPr marL="342900" lvl="0" indent="-342900" algn="just">
              <a:spcBef>
                <a:spcPts val="600"/>
              </a:spcBef>
              <a:buFont typeface="Symbol" panose="05050102010706020507" pitchFamily="18" charset="2"/>
              <a:buChar char=""/>
            </a:pPr>
            <a:r>
              <a:rPr lang="fr-CA" dirty="0">
                <a:latin typeface="Arial Narrow"/>
                <a:cs typeface="Times New Roman"/>
              </a:rPr>
              <a:t>Perception positive démontrant que l’administration publique peut faire preuve d’agilité</a:t>
            </a:r>
          </a:p>
          <a:p>
            <a:pPr marL="342900" indent="-342900" algn="just">
              <a:spcBef>
                <a:spcPts val="600"/>
              </a:spcBef>
              <a:buFont typeface="Symbol" panose="05050102010706020507" pitchFamily="18" charset="2"/>
              <a:buChar char=""/>
            </a:pPr>
            <a:r>
              <a:rPr lang="fr-CA" dirty="0">
                <a:latin typeface="Arial Narrow"/>
                <a:cs typeface="Times New Roman"/>
              </a:rPr>
              <a:t>Favorisation/accélération du développement de gestionnaires de haut niveau </a:t>
            </a:r>
          </a:p>
          <a:p>
            <a:pPr marL="342900" lvl="0" indent="-342900" algn="just">
              <a:spcBef>
                <a:spcPts val="600"/>
              </a:spcBef>
              <a:buFont typeface="Symbol" panose="05050102010706020507" pitchFamily="18" charset="2"/>
              <a:buChar char=""/>
            </a:pPr>
            <a:r>
              <a:rPr lang="fr-CA" dirty="0">
                <a:latin typeface="Arial Narrow"/>
                <a:cs typeface="Times New Roman"/>
              </a:rPr>
              <a:t>Multiplication des collaborations entre M/O </a:t>
            </a:r>
            <a:endParaRPr lang="fr-CA" dirty="0">
              <a:latin typeface="Arial Narrow" panose="020B0606020202030204" pitchFamily="34" charset="0"/>
              <a:cs typeface="Times New Roman" panose="02020603050405020304" pitchFamily="18" charset="0"/>
            </a:endParaRPr>
          </a:p>
          <a:p>
            <a:pPr marL="342900" lvl="0" indent="-342900" algn="just">
              <a:spcBef>
                <a:spcPts val="600"/>
              </a:spcBef>
              <a:buFont typeface="Symbol" panose="05050102010706020507" pitchFamily="18" charset="2"/>
              <a:buChar char=""/>
            </a:pPr>
            <a:r>
              <a:rPr lang="fr-CA" dirty="0">
                <a:latin typeface="Arial Narrow"/>
                <a:cs typeface="Times New Roman"/>
              </a:rPr>
              <a:t>Dans le cadre du CJL, il pourrait y avoir la mise en place d’une cohorte de gestionnaires en prêts de services afin de les accompagner et documenter les enjeux et les bénéfices du programme</a:t>
            </a:r>
          </a:p>
          <a:p>
            <a:pPr lvl="0" algn="just"/>
            <a:endParaRPr lang="fr-CA" sz="1400" dirty="0">
              <a:latin typeface="Arial Narrow"/>
              <a:cs typeface="Times New Roman"/>
            </a:endParaRPr>
          </a:p>
        </p:txBody>
      </p:sp>
      <p:sp>
        <p:nvSpPr>
          <p:cNvPr id="10" name="ZoneTexte 9">
            <a:extLst>
              <a:ext uri="{FF2B5EF4-FFF2-40B4-BE49-F238E27FC236}">
                <a16:creationId xmlns:a16="http://schemas.microsoft.com/office/drawing/2014/main" id="{07EA29A4-DE17-5892-D8B0-F9E0364CC0ED}"/>
              </a:ext>
            </a:extLst>
          </p:cNvPr>
          <p:cNvSpPr txBox="1"/>
          <p:nvPr>
            <p:custDataLst>
              <p:tags r:id="rId4"/>
            </p:custDataLst>
          </p:nvPr>
        </p:nvSpPr>
        <p:spPr>
          <a:xfrm>
            <a:off x="7760368" y="557192"/>
            <a:ext cx="2562727" cy="369332"/>
          </a:xfrm>
          <a:prstGeom prst="rect">
            <a:avLst/>
          </a:prstGeom>
          <a:solidFill>
            <a:srgbClr val="C00000"/>
          </a:solidFill>
        </p:spPr>
        <p:txBody>
          <a:bodyPr wrap="square" rtlCol="0">
            <a:spAutoFit/>
          </a:bodyPr>
          <a:lstStyle/>
          <a:p>
            <a:pPr algn="ctr"/>
            <a:r>
              <a:rPr lang="fr-CA">
                <a:solidFill>
                  <a:schemeClr val="bg1"/>
                </a:solidFill>
              </a:rPr>
              <a:t>Diagnostic externe</a:t>
            </a:r>
          </a:p>
        </p:txBody>
      </p:sp>
      <p:sp>
        <p:nvSpPr>
          <p:cNvPr id="15" name="Titre 1">
            <a:extLst>
              <a:ext uri="{FF2B5EF4-FFF2-40B4-BE49-F238E27FC236}">
                <a16:creationId xmlns:a16="http://schemas.microsoft.com/office/drawing/2014/main" id="{4C07DA9D-A6F1-45D7-4123-BACD6811B541}"/>
              </a:ext>
            </a:extLst>
          </p:cNvPr>
          <p:cNvSpPr>
            <a:spLocks noGrp="1"/>
          </p:cNvSpPr>
          <p:nvPr>
            <p:ph type="title"/>
            <p:custDataLst>
              <p:tags r:id="rId5"/>
            </p:custDataLst>
          </p:nvPr>
        </p:nvSpPr>
        <p:spPr>
          <a:xfrm>
            <a:off x="317634" y="225786"/>
            <a:ext cx="11036166" cy="883624"/>
          </a:xfrm>
        </p:spPr>
        <p:txBody>
          <a:bodyPr/>
          <a:lstStyle/>
          <a:p>
            <a:r>
              <a:rPr lang="fr-CA" dirty="0">
                <a:latin typeface="Arial Narrow" panose="020B0606020202030204" pitchFamily="34" charset="0"/>
              </a:rPr>
              <a:t>5. OPPORTUNITÉS ET MENACES</a:t>
            </a:r>
          </a:p>
        </p:txBody>
      </p:sp>
      <p:sp>
        <p:nvSpPr>
          <p:cNvPr id="16" name="Rectangle 15">
            <a:extLst>
              <a:ext uri="{FF2B5EF4-FFF2-40B4-BE49-F238E27FC236}">
                <a16:creationId xmlns:a16="http://schemas.microsoft.com/office/drawing/2014/main" id="{56CB78DB-39B6-FE7D-FF6F-9142D2B661BC}"/>
              </a:ext>
            </a:extLst>
          </p:cNvPr>
          <p:cNvSpPr/>
          <p:nvPr>
            <p:custDataLst>
              <p:tags r:id="rId6"/>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7" name="Image 16" descr="Une image contenant texte&#10;&#10;Description générée automatiquement">
            <a:extLst>
              <a:ext uri="{FF2B5EF4-FFF2-40B4-BE49-F238E27FC236}">
                <a16:creationId xmlns:a16="http://schemas.microsoft.com/office/drawing/2014/main" id="{9E36038C-C000-91AE-1A96-E01F7F9CACCC}"/>
              </a:ext>
            </a:extLst>
          </p:cNvPr>
          <p:cNvPicPr>
            <a:picLocks noChangeAspect="1"/>
          </p:cNvPicPr>
          <p:nvPr>
            <p:custDataLst>
              <p:tags r:id="rId7"/>
            </p:custDataLst>
          </p:nvPr>
        </p:nvPicPr>
        <p:blipFill rotWithShape="1">
          <a:blip r:embed="rId12">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8" name="Connecteur droit 17">
            <a:extLst>
              <a:ext uri="{FF2B5EF4-FFF2-40B4-BE49-F238E27FC236}">
                <a16:creationId xmlns:a16="http://schemas.microsoft.com/office/drawing/2014/main" id="{57D7D76A-9344-08D7-32D2-A7D183B6A610}"/>
              </a:ext>
            </a:extLst>
          </p:cNvPr>
          <p:cNvCxnSpPr>
            <a:cxnSpLocks/>
          </p:cNvCxnSpPr>
          <p:nvPr>
            <p:custDataLst>
              <p:tags r:id="rId8"/>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FA2B11C3-9C3F-69E5-159C-256FEE844B90}"/>
              </a:ext>
            </a:extLst>
          </p:cNvPr>
          <p:cNvSpPr txBox="1"/>
          <p:nvPr>
            <p:custDataLst>
              <p:tags r:id="rId9"/>
            </p:custDataLst>
          </p:nvPr>
        </p:nvSpPr>
        <p:spPr>
          <a:xfrm>
            <a:off x="6095999" y="1372561"/>
            <a:ext cx="4835950" cy="400110"/>
          </a:xfrm>
          <a:prstGeom prst="rect">
            <a:avLst/>
          </a:prstGeom>
          <a:noFill/>
        </p:spPr>
        <p:txBody>
          <a:bodyPr wrap="square" rtlCol="0">
            <a:spAutoFit/>
          </a:bodyPr>
          <a:lstStyle/>
          <a:p>
            <a:pPr algn="ctr"/>
            <a:r>
              <a:rPr lang="fr-CA" sz="2000" b="1">
                <a:latin typeface="Arial Narrow" panose="020B0606020202030204" pitchFamily="34" charset="0"/>
              </a:rPr>
              <a:t>MENACES</a:t>
            </a:r>
          </a:p>
        </p:txBody>
      </p:sp>
      <p:sp>
        <p:nvSpPr>
          <p:cNvPr id="2" name="ZoneTexte 1">
            <a:extLst>
              <a:ext uri="{FF2B5EF4-FFF2-40B4-BE49-F238E27FC236}">
                <a16:creationId xmlns:a16="http://schemas.microsoft.com/office/drawing/2014/main" id="{CB82CBE0-66E7-DA42-C076-D567D57035BB}"/>
              </a:ext>
            </a:extLst>
          </p:cNvPr>
          <p:cNvSpPr txBox="1"/>
          <p:nvPr>
            <p:custDataLst>
              <p:tags r:id="rId10"/>
            </p:custDataLst>
          </p:nvPr>
        </p:nvSpPr>
        <p:spPr>
          <a:xfrm>
            <a:off x="11556460" y="6488667"/>
            <a:ext cx="481569" cy="369332"/>
          </a:xfrm>
          <a:prstGeom prst="rect">
            <a:avLst/>
          </a:prstGeom>
          <a:noFill/>
        </p:spPr>
        <p:txBody>
          <a:bodyPr wrap="square" rtlCol="0">
            <a:spAutoFit/>
          </a:bodyPr>
          <a:lstStyle/>
          <a:p>
            <a:r>
              <a:rPr lang="fr-CA" dirty="0">
                <a:solidFill>
                  <a:schemeClr val="bg1">
                    <a:lumMod val="75000"/>
                  </a:schemeClr>
                </a:solidFill>
              </a:rPr>
              <a:t>13</a:t>
            </a:r>
          </a:p>
        </p:txBody>
      </p:sp>
    </p:spTree>
    <p:extLst>
      <p:ext uri="{BB962C8B-B14F-4D97-AF65-F5344CB8AC3E}">
        <p14:creationId xmlns:p14="http://schemas.microsoft.com/office/powerpoint/2010/main" val="193428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9E42CEC-E8C0-39E4-8B79-B2675023FD28}"/>
              </a:ext>
            </a:extLst>
          </p:cNvPr>
          <p:cNvSpPr txBox="1"/>
          <p:nvPr>
            <p:custDataLst>
              <p:tags r:id="rId1"/>
            </p:custDataLst>
          </p:nvPr>
        </p:nvSpPr>
        <p:spPr>
          <a:xfrm>
            <a:off x="7868652" y="1404694"/>
            <a:ext cx="3930151" cy="369332"/>
          </a:xfrm>
          <a:prstGeom prst="rect">
            <a:avLst/>
          </a:prstGeom>
          <a:solidFill>
            <a:srgbClr val="C00000"/>
          </a:solidFill>
        </p:spPr>
        <p:txBody>
          <a:bodyPr wrap="square" rtlCol="0">
            <a:spAutoFit/>
          </a:bodyPr>
          <a:lstStyle/>
          <a:p>
            <a:pPr algn="r"/>
            <a:r>
              <a:rPr lang="fr-CA" b="1">
                <a:solidFill>
                  <a:schemeClr val="bg1"/>
                </a:solidFill>
                <a:latin typeface="Arial Narrow" panose="020B0606020202030204" pitchFamily="34" charset="0"/>
              </a:rPr>
              <a:t>Secrétariat du Conseil du Trésor</a:t>
            </a:r>
          </a:p>
        </p:txBody>
      </p:sp>
      <p:sp>
        <p:nvSpPr>
          <p:cNvPr id="7" name="ZoneTexte 6">
            <a:extLst>
              <a:ext uri="{FF2B5EF4-FFF2-40B4-BE49-F238E27FC236}">
                <a16:creationId xmlns:a16="http://schemas.microsoft.com/office/drawing/2014/main" id="{AF368442-B8D7-AF22-6862-5EF3254B92FF}"/>
              </a:ext>
            </a:extLst>
          </p:cNvPr>
          <p:cNvSpPr txBox="1"/>
          <p:nvPr>
            <p:custDataLst>
              <p:tags r:id="rId2"/>
            </p:custDataLst>
          </p:nvPr>
        </p:nvSpPr>
        <p:spPr>
          <a:xfrm>
            <a:off x="7868653" y="1847597"/>
            <a:ext cx="3930150"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École nationale d’administration publique</a:t>
            </a:r>
          </a:p>
        </p:txBody>
      </p:sp>
      <p:sp>
        <p:nvSpPr>
          <p:cNvPr id="8" name="ZoneTexte 7">
            <a:extLst>
              <a:ext uri="{FF2B5EF4-FFF2-40B4-BE49-F238E27FC236}">
                <a16:creationId xmlns:a16="http://schemas.microsoft.com/office/drawing/2014/main" id="{08E3603F-1BAD-A5CB-F33B-44E84DB82DD5}"/>
              </a:ext>
            </a:extLst>
          </p:cNvPr>
          <p:cNvSpPr txBox="1"/>
          <p:nvPr>
            <p:custDataLst>
              <p:tags r:id="rId3"/>
            </p:custDataLst>
          </p:nvPr>
        </p:nvSpPr>
        <p:spPr>
          <a:xfrm>
            <a:off x="7868653" y="2298882"/>
            <a:ext cx="3930150"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Ministères et organismes</a:t>
            </a:r>
          </a:p>
        </p:txBody>
      </p:sp>
      <p:sp>
        <p:nvSpPr>
          <p:cNvPr id="9" name="ZoneTexte 8">
            <a:extLst>
              <a:ext uri="{FF2B5EF4-FFF2-40B4-BE49-F238E27FC236}">
                <a16:creationId xmlns:a16="http://schemas.microsoft.com/office/drawing/2014/main" id="{B4F82985-7633-9786-470B-D09189F345DD}"/>
              </a:ext>
            </a:extLst>
          </p:cNvPr>
          <p:cNvSpPr txBox="1"/>
          <p:nvPr>
            <p:custDataLst>
              <p:tags r:id="rId4"/>
            </p:custDataLst>
          </p:nvPr>
        </p:nvSpPr>
        <p:spPr>
          <a:xfrm>
            <a:off x="7868653" y="2750167"/>
            <a:ext cx="3930150"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Gestionnaire participant</a:t>
            </a:r>
          </a:p>
        </p:txBody>
      </p:sp>
      <p:sp>
        <p:nvSpPr>
          <p:cNvPr id="12" name="Titre 1">
            <a:extLst>
              <a:ext uri="{FF2B5EF4-FFF2-40B4-BE49-F238E27FC236}">
                <a16:creationId xmlns:a16="http://schemas.microsoft.com/office/drawing/2014/main" id="{87323752-88D7-DD5D-7601-4E5A0A37D791}"/>
              </a:ext>
            </a:extLst>
          </p:cNvPr>
          <p:cNvSpPr>
            <a:spLocks noGrp="1"/>
          </p:cNvSpPr>
          <p:nvPr>
            <p:ph type="title"/>
            <p:custDataLst>
              <p:tags r:id="rId5"/>
            </p:custDataLst>
          </p:nvPr>
        </p:nvSpPr>
        <p:spPr>
          <a:xfrm>
            <a:off x="317634" y="225786"/>
            <a:ext cx="11036166" cy="883624"/>
          </a:xfrm>
        </p:spPr>
        <p:txBody>
          <a:bodyPr/>
          <a:lstStyle/>
          <a:p>
            <a:r>
              <a:rPr lang="fr-CA">
                <a:latin typeface="Arial Narrow" panose="020B0606020202030204" pitchFamily="34" charset="0"/>
              </a:rPr>
              <a:t>6. RÔLES ET RESPONSABILITÉS</a:t>
            </a:r>
          </a:p>
        </p:txBody>
      </p:sp>
      <p:sp>
        <p:nvSpPr>
          <p:cNvPr id="13" name="Rectangle 12">
            <a:extLst>
              <a:ext uri="{FF2B5EF4-FFF2-40B4-BE49-F238E27FC236}">
                <a16:creationId xmlns:a16="http://schemas.microsoft.com/office/drawing/2014/main" id="{2783C5F3-40D8-153C-9AF9-44922A8B3F59}"/>
              </a:ext>
            </a:extLst>
          </p:cNvPr>
          <p:cNvSpPr/>
          <p:nvPr>
            <p:custDataLst>
              <p:tags r:id="rId6"/>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4" name="Image 13" descr="Une image contenant texte&#10;&#10;Description générée automatiquement">
            <a:extLst>
              <a:ext uri="{FF2B5EF4-FFF2-40B4-BE49-F238E27FC236}">
                <a16:creationId xmlns:a16="http://schemas.microsoft.com/office/drawing/2014/main" id="{D0488EDE-100E-68DA-7BD8-CD630A468663}"/>
              </a:ext>
            </a:extLst>
          </p:cNvPr>
          <p:cNvPicPr>
            <a:picLocks noChangeAspect="1"/>
          </p:cNvPicPr>
          <p:nvPr>
            <p:custDataLst>
              <p:tags r:id="rId7"/>
            </p:custDataLst>
          </p:nvPr>
        </p:nvPicPr>
        <p:blipFill rotWithShape="1">
          <a:blip r:embed="rId12">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5" name="Connecteur droit 14">
            <a:extLst>
              <a:ext uri="{FF2B5EF4-FFF2-40B4-BE49-F238E27FC236}">
                <a16:creationId xmlns:a16="http://schemas.microsoft.com/office/drawing/2014/main" id="{128BA5A5-2D4D-659A-8DB9-74B9D52DE87B}"/>
              </a:ext>
            </a:extLst>
          </p:cNvPr>
          <p:cNvCxnSpPr>
            <a:cxnSpLocks/>
          </p:cNvCxnSpPr>
          <p:nvPr>
            <p:custDataLst>
              <p:tags r:id="rId8"/>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0841C09-A32E-96EE-8D6D-8629A0D88AED}"/>
              </a:ext>
            </a:extLst>
          </p:cNvPr>
          <p:cNvSpPr txBox="1"/>
          <p:nvPr>
            <p:custDataLst>
              <p:tags r:id="rId9"/>
            </p:custDataLst>
          </p:nvPr>
        </p:nvSpPr>
        <p:spPr>
          <a:xfrm>
            <a:off x="317632" y="1589360"/>
            <a:ext cx="7082409" cy="5016758"/>
          </a:xfrm>
          <a:prstGeom prst="rect">
            <a:avLst/>
          </a:prstGeom>
          <a:noFill/>
        </p:spPr>
        <p:txBody>
          <a:bodyPr wrap="square" rtlCol="0">
            <a:spAutoFit/>
          </a:bodyPr>
          <a:lstStyle/>
          <a:p>
            <a:pPr marL="342900" lvl="0" indent="-342900" algn="just">
              <a:spcAft>
                <a:spcPts val="1200"/>
              </a:spcAft>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Approuver</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le programme;</a:t>
            </a:r>
          </a:p>
          <a:p>
            <a:pPr marL="342900" lvl="0" indent="-342900" algn="just">
              <a:spcAft>
                <a:spcPts val="1200"/>
              </a:spcAft>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Mettre en place:</a:t>
            </a:r>
          </a:p>
          <a:p>
            <a:pPr marL="800100" lvl="1" indent="-342900" algn="jus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comité de travail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élaborer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le plan d’action;</a:t>
            </a:r>
          </a:p>
          <a:p>
            <a:pPr marL="800100" lvl="1" indent="-342900" algn="just">
              <a:buClr>
                <a:srgbClr val="2A3470"/>
              </a:buClr>
              <a:buSzPts val="1200"/>
              <a:buFont typeface="Symbol" panose="05050102010706020507" pitchFamily="18" charset="2"/>
              <a:buChar char=""/>
            </a:pPr>
            <a:r>
              <a:rPr lang="fr-CA" sz="2000" dirty="0">
                <a:latin typeface="Arial Narrow" panose="020B0606020202030204" pitchFamily="34" charset="0"/>
                <a:ea typeface="Calibri" panose="020F0502020204030204" pitchFamily="34" charset="0"/>
                <a:cs typeface="Times New Roman" panose="02020603050405020304" pitchFamily="18" charset="0"/>
              </a:rPr>
              <a:t>u</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projet pilote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le coordonner;</a:t>
            </a:r>
          </a:p>
          <a:p>
            <a:pPr marL="800100" lvl="1" indent="-342900" algn="jus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une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plate-forme web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les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outils de collaboration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nécessaires;  </a:t>
            </a:r>
          </a:p>
          <a:p>
            <a:pPr marL="800100" lvl="1" indent="-342900" algn="just">
              <a:spcAft>
                <a:spcPts val="12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les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outils de diffusion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favorisant le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transfert d’expertise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la diffusion des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pratiques innovantes</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au sein de l’appareil gouvernemental;</a:t>
            </a:r>
          </a:p>
          <a:p>
            <a:pPr marL="342900" lvl="0" indent="-342900" algn="just">
              <a:spcAft>
                <a:spcPts val="1200"/>
              </a:spcAft>
              <a:buClr>
                <a:srgbClr val="2A3470"/>
              </a:buClr>
              <a:buSzPts val="1200"/>
              <a:buFont typeface="Symbol" panose="05050102010706020507" pitchFamily="18" charset="2"/>
              <a:buChar char=""/>
            </a:pPr>
            <a:r>
              <a:rPr lang="fr-CA" sz="2000" kern="16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Faire </a:t>
            </a:r>
            <a:r>
              <a:rPr lang="fr-CA" sz="2000" b="1" kern="16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la promotion du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 programme</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et les offres de prêts de services; </a:t>
            </a:r>
          </a:p>
          <a:p>
            <a:pPr marL="342900" lvl="0" indent="-342900" algn="just">
              <a:spcAft>
                <a:spcPts val="1200"/>
              </a:spcAft>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Financer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le programme;</a:t>
            </a:r>
          </a:p>
          <a:p>
            <a:pPr marL="342900" lvl="0" indent="-342900" algn="just">
              <a:spcAft>
                <a:spcPts val="12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Élaborer 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outil de reddition de compte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pour les M/O participants;</a:t>
            </a:r>
          </a:p>
          <a:p>
            <a:pPr marL="342900" lvl="0" indent="-342900" algn="just">
              <a:spcAft>
                <a:spcPts val="1200"/>
              </a:spcAft>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Évaluer la pertinence d’</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intégrer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le programme à la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stratégie RH 2024-2029. </a:t>
            </a:r>
          </a:p>
        </p:txBody>
      </p:sp>
      <p:sp>
        <p:nvSpPr>
          <p:cNvPr id="3" name="ZoneTexte 2">
            <a:extLst>
              <a:ext uri="{FF2B5EF4-FFF2-40B4-BE49-F238E27FC236}">
                <a16:creationId xmlns:a16="http://schemas.microsoft.com/office/drawing/2014/main" id="{423DB5AD-C6DB-3222-A1AF-8ED65DF7F44E}"/>
              </a:ext>
            </a:extLst>
          </p:cNvPr>
          <p:cNvSpPr txBox="1"/>
          <p:nvPr>
            <p:custDataLst>
              <p:tags r:id="rId10"/>
            </p:custDataLst>
          </p:nvPr>
        </p:nvSpPr>
        <p:spPr>
          <a:xfrm>
            <a:off x="11585644" y="6488667"/>
            <a:ext cx="452386" cy="369332"/>
          </a:xfrm>
          <a:prstGeom prst="rect">
            <a:avLst/>
          </a:prstGeom>
          <a:noFill/>
        </p:spPr>
        <p:txBody>
          <a:bodyPr wrap="square" rtlCol="0">
            <a:spAutoFit/>
          </a:bodyPr>
          <a:lstStyle/>
          <a:p>
            <a:r>
              <a:rPr lang="fr-CA" dirty="0">
                <a:solidFill>
                  <a:schemeClr val="bg1">
                    <a:lumMod val="75000"/>
                  </a:schemeClr>
                </a:solidFill>
              </a:rPr>
              <a:t>14</a:t>
            </a:r>
          </a:p>
        </p:txBody>
      </p:sp>
    </p:spTree>
    <p:extLst>
      <p:ext uri="{BB962C8B-B14F-4D97-AF65-F5344CB8AC3E}">
        <p14:creationId xmlns:p14="http://schemas.microsoft.com/office/powerpoint/2010/main" val="221997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9E42CEC-E8C0-39E4-8B79-B2675023FD28}"/>
              </a:ext>
            </a:extLst>
          </p:cNvPr>
          <p:cNvSpPr txBox="1"/>
          <p:nvPr>
            <p:custDataLst>
              <p:tags r:id="rId1"/>
            </p:custDataLst>
          </p:nvPr>
        </p:nvSpPr>
        <p:spPr>
          <a:xfrm>
            <a:off x="7868650" y="1404694"/>
            <a:ext cx="3930153" cy="369332"/>
          </a:xfrm>
          <a:prstGeom prst="rect">
            <a:avLst/>
          </a:prstGeom>
          <a:solidFill>
            <a:schemeClr val="bg1">
              <a:lumMod val="85000"/>
            </a:schemeClr>
          </a:solidFill>
        </p:spPr>
        <p:txBody>
          <a:bodyPr wrap="square" rtlCol="0">
            <a:spAutoFit/>
          </a:bodyPr>
          <a:lstStyle>
            <a:defPPr>
              <a:defRPr lang="en-US"/>
            </a:defPPr>
            <a:lvl1pPr algn="r"/>
          </a:lstStyle>
          <a:p>
            <a:r>
              <a:rPr lang="fr-CA" b="1">
                <a:latin typeface="Arial Narrow" panose="020B0606020202030204" pitchFamily="34" charset="0"/>
              </a:rPr>
              <a:t>Secrétariat du Conseil du Trésor</a:t>
            </a:r>
          </a:p>
        </p:txBody>
      </p:sp>
      <p:sp>
        <p:nvSpPr>
          <p:cNvPr id="7" name="ZoneTexte 6">
            <a:extLst>
              <a:ext uri="{FF2B5EF4-FFF2-40B4-BE49-F238E27FC236}">
                <a16:creationId xmlns:a16="http://schemas.microsoft.com/office/drawing/2014/main" id="{AF368442-B8D7-AF22-6862-5EF3254B92FF}"/>
              </a:ext>
            </a:extLst>
          </p:cNvPr>
          <p:cNvSpPr txBox="1"/>
          <p:nvPr>
            <p:custDataLst>
              <p:tags r:id="rId2"/>
            </p:custDataLst>
          </p:nvPr>
        </p:nvSpPr>
        <p:spPr>
          <a:xfrm>
            <a:off x="7868651" y="1847597"/>
            <a:ext cx="3930152" cy="369332"/>
          </a:xfrm>
          <a:prstGeom prst="rect">
            <a:avLst/>
          </a:prstGeom>
          <a:solidFill>
            <a:srgbClr val="C00000"/>
          </a:solidFill>
        </p:spPr>
        <p:txBody>
          <a:bodyPr wrap="square" rtlCol="0">
            <a:spAutoFit/>
          </a:bodyPr>
          <a:lstStyle/>
          <a:p>
            <a:pPr algn="r"/>
            <a:r>
              <a:rPr lang="fr-CA" b="1">
                <a:solidFill>
                  <a:schemeClr val="bg1"/>
                </a:solidFill>
                <a:latin typeface="Arial Narrow" panose="020B0606020202030204" pitchFamily="34" charset="0"/>
              </a:rPr>
              <a:t>École nationale d’administration publique</a:t>
            </a:r>
          </a:p>
        </p:txBody>
      </p:sp>
      <p:sp>
        <p:nvSpPr>
          <p:cNvPr id="8" name="ZoneTexte 7">
            <a:extLst>
              <a:ext uri="{FF2B5EF4-FFF2-40B4-BE49-F238E27FC236}">
                <a16:creationId xmlns:a16="http://schemas.microsoft.com/office/drawing/2014/main" id="{08E3603F-1BAD-A5CB-F33B-44E84DB82DD5}"/>
              </a:ext>
            </a:extLst>
          </p:cNvPr>
          <p:cNvSpPr txBox="1"/>
          <p:nvPr>
            <p:custDataLst>
              <p:tags r:id="rId3"/>
            </p:custDataLst>
          </p:nvPr>
        </p:nvSpPr>
        <p:spPr>
          <a:xfrm>
            <a:off x="7868649" y="2298882"/>
            <a:ext cx="3930154"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Ministères et organismes</a:t>
            </a:r>
          </a:p>
        </p:txBody>
      </p:sp>
      <p:sp>
        <p:nvSpPr>
          <p:cNvPr id="9" name="ZoneTexte 8">
            <a:extLst>
              <a:ext uri="{FF2B5EF4-FFF2-40B4-BE49-F238E27FC236}">
                <a16:creationId xmlns:a16="http://schemas.microsoft.com/office/drawing/2014/main" id="{B4F82985-7633-9786-470B-D09189F345DD}"/>
              </a:ext>
            </a:extLst>
          </p:cNvPr>
          <p:cNvSpPr txBox="1"/>
          <p:nvPr>
            <p:custDataLst>
              <p:tags r:id="rId4"/>
            </p:custDataLst>
          </p:nvPr>
        </p:nvSpPr>
        <p:spPr>
          <a:xfrm>
            <a:off x="7868649" y="2750167"/>
            <a:ext cx="3930154"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Gestionnaire participant</a:t>
            </a:r>
          </a:p>
        </p:txBody>
      </p:sp>
      <p:sp>
        <p:nvSpPr>
          <p:cNvPr id="12" name="Titre 1">
            <a:extLst>
              <a:ext uri="{FF2B5EF4-FFF2-40B4-BE49-F238E27FC236}">
                <a16:creationId xmlns:a16="http://schemas.microsoft.com/office/drawing/2014/main" id="{87323752-88D7-DD5D-7601-4E5A0A37D791}"/>
              </a:ext>
            </a:extLst>
          </p:cNvPr>
          <p:cNvSpPr>
            <a:spLocks noGrp="1"/>
          </p:cNvSpPr>
          <p:nvPr>
            <p:ph type="title"/>
            <p:custDataLst>
              <p:tags r:id="rId5"/>
            </p:custDataLst>
          </p:nvPr>
        </p:nvSpPr>
        <p:spPr>
          <a:xfrm>
            <a:off x="317634" y="225786"/>
            <a:ext cx="11036166" cy="883624"/>
          </a:xfrm>
        </p:spPr>
        <p:txBody>
          <a:bodyPr/>
          <a:lstStyle/>
          <a:p>
            <a:r>
              <a:rPr lang="fr-CA">
                <a:latin typeface="Arial Narrow" panose="020B0606020202030204" pitchFamily="34" charset="0"/>
              </a:rPr>
              <a:t>6. RÔLES ET RESPONSABILITÉS</a:t>
            </a:r>
          </a:p>
        </p:txBody>
      </p:sp>
      <p:sp>
        <p:nvSpPr>
          <p:cNvPr id="13" name="Rectangle 12">
            <a:extLst>
              <a:ext uri="{FF2B5EF4-FFF2-40B4-BE49-F238E27FC236}">
                <a16:creationId xmlns:a16="http://schemas.microsoft.com/office/drawing/2014/main" id="{2783C5F3-40D8-153C-9AF9-44922A8B3F59}"/>
              </a:ext>
            </a:extLst>
          </p:cNvPr>
          <p:cNvSpPr/>
          <p:nvPr>
            <p:custDataLst>
              <p:tags r:id="rId6"/>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4" name="Image 13" descr="Une image contenant texte&#10;&#10;Description générée automatiquement">
            <a:extLst>
              <a:ext uri="{FF2B5EF4-FFF2-40B4-BE49-F238E27FC236}">
                <a16:creationId xmlns:a16="http://schemas.microsoft.com/office/drawing/2014/main" id="{D0488EDE-100E-68DA-7BD8-CD630A468663}"/>
              </a:ext>
            </a:extLst>
          </p:cNvPr>
          <p:cNvPicPr>
            <a:picLocks noChangeAspect="1"/>
          </p:cNvPicPr>
          <p:nvPr>
            <p:custDataLst>
              <p:tags r:id="rId7"/>
            </p:custDataLst>
          </p:nvPr>
        </p:nvPicPr>
        <p:blipFill rotWithShape="1">
          <a:blip r:embed="rId12">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5" name="Connecteur droit 14">
            <a:extLst>
              <a:ext uri="{FF2B5EF4-FFF2-40B4-BE49-F238E27FC236}">
                <a16:creationId xmlns:a16="http://schemas.microsoft.com/office/drawing/2014/main" id="{128BA5A5-2D4D-659A-8DB9-74B9D52DE87B}"/>
              </a:ext>
            </a:extLst>
          </p:cNvPr>
          <p:cNvCxnSpPr>
            <a:cxnSpLocks/>
          </p:cNvCxnSpPr>
          <p:nvPr>
            <p:custDataLst>
              <p:tags r:id="rId8"/>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0841C09-A32E-96EE-8D6D-8629A0D88AED}"/>
              </a:ext>
            </a:extLst>
          </p:cNvPr>
          <p:cNvSpPr txBox="1"/>
          <p:nvPr>
            <p:custDataLst>
              <p:tags r:id="rId9"/>
            </p:custDataLst>
          </p:nvPr>
        </p:nvSpPr>
        <p:spPr>
          <a:xfrm>
            <a:off x="317633" y="1589360"/>
            <a:ext cx="7110689" cy="4650760"/>
          </a:xfrm>
          <a:prstGeom prst="rect">
            <a:avLst/>
          </a:prstGeom>
          <a:noFill/>
        </p:spPr>
        <p:txBody>
          <a:bodyPr wrap="square" rtlCol="0">
            <a:spAutoFit/>
          </a:bodyPr>
          <a:lstStyle/>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Élaborer 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guide explicatif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pour les personnes et les organisations participantes;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Contribuer à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l’analyse des candidatures</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aux évaluations et au pairage; </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Mettre en place une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cohorte accompagnée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d’un programme de formation pour les gestionnaires en prêts de services permettant de les accompagner et de partager les enjeux et les bénéfices du programme;</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Coordonner 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groupe de mentorat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afin d’appuyer les candidats;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Coordonner 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groupe de co-développement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pour les participants du programme. </a:t>
            </a:r>
          </a:p>
        </p:txBody>
      </p:sp>
      <p:sp>
        <p:nvSpPr>
          <p:cNvPr id="3" name="ZoneTexte 2">
            <a:extLst>
              <a:ext uri="{FF2B5EF4-FFF2-40B4-BE49-F238E27FC236}">
                <a16:creationId xmlns:a16="http://schemas.microsoft.com/office/drawing/2014/main" id="{BE90A1E6-B697-4AEF-4060-9E11427BDAB4}"/>
              </a:ext>
            </a:extLst>
          </p:cNvPr>
          <p:cNvSpPr txBox="1"/>
          <p:nvPr>
            <p:custDataLst>
              <p:tags r:id="rId10"/>
            </p:custDataLst>
          </p:nvPr>
        </p:nvSpPr>
        <p:spPr>
          <a:xfrm>
            <a:off x="11566188" y="6488667"/>
            <a:ext cx="471842" cy="369332"/>
          </a:xfrm>
          <a:prstGeom prst="rect">
            <a:avLst/>
          </a:prstGeom>
          <a:noFill/>
        </p:spPr>
        <p:txBody>
          <a:bodyPr wrap="square" rtlCol="0">
            <a:spAutoFit/>
          </a:bodyPr>
          <a:lstStyle/>
          <a:p>
            <a:r>
              <a:rPr lang="fr-CA" dirty="0">
                <a:solidFill>
                  <a:schemeClr val="bg1">
                    <a:lumMod val="75000"/>
                  </a:schemeClr>
                </a:solidFill>
              </a:rPr>
              <a:t>15</a:t>
            </a:r>
          </a:p>
        </p:txBody>
      </p:sp>
    </p:spTree>
    <p:extLst>
      <p:ext uri="{BB962C8B-B14F-4D97-AF65-F5344CB8AC3E}">
        <p14:creationId xmlns:p14="http://schemas.microsoft.com/office/powerpoint/2010/main" val="1819722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9E42CEC-E8C0-39E4-8B79-B2675023FD28}"/>
              </a:ext>
            </a:extLst>
          </p:cNvPr>
          <p:cNvSpPr txBox="1"/>
          <p:nvPr>
            <p:custDataLst>
              <p:tags r:id="rId1"/>
            </p:custDataLst>
          </p:nvPr>
        </p:nvSpPr>
        <p:spPr>
          <a:xfrm>
            <a:off x="7856620" y="1404694"/>
            <a:ext cx="3942183" cy="369332"/>
          </a:xfrm>
          <a:prstGeom prst="rect">
            <a:avLst/>
          </a:prstGeom>
          <a:solidFill>
            <a:schemeClr val="bg1">
              <a:lumMod val="85000"/>
            </a:schemeClr>
          </a:solidFill>
        </p:spPr>
        <p:txBody>
          <a:bodyPr wrap="square" rtlCol="0">
            <a:spAutoFit/>
          </a:bodyPr>
          <a:lstStyle>
            <a:defPPr>
              <a:defRPr lang="en-US"/>
            </a:defPPr>
            <a:lvl1pPr algn="r"/>
          </a:lstStyle>
          <a:p>
            <a:r>
              <a:rPr lang="fr-CA" b="1">
                <a:latin typeface="Arial Narrow" panose="020B0606020202030204" pitchFamily="34" charset="0"/>
              </a:rPr>
              <a:t>Secrétariat du Conseil du Trésor</a:t>
            </a:r>
          </a:p>
        </p:txBody>
      </p:sp>
      <p:sp>
        <p:nvSpPr>
          <p:cNvPr id="7" name="ZoneTexte 6">
            <a:extLst>
              <a:ext uri="{FF2B5EF4-FFF2-40B4-BE49-F238E27FC236}">
                <a16:creationId xmlns:a16="http://schemas.microsoft.com/office/drawing/2014/main" id="{AF368442-B8D7-AF22-6862-5EF3254B92FF}"/>
              </a:ext>
            </a:extLst>
          </p:cNvPr>
          <p:cNvSpPr txBox="1"/>
          <p:nvPr>
            <p:custDataLst>
              <p:tags r:id="rId2"/>
            </p:custDataLst>
          </p:nvPr>
        </p:nvSpPr>
        <p:spPr>
          <a:xfrm>
            <a:off x="7856621" y="1847597"/>
            <a:ext cx="3942182" cy="369332"/>
          </a:xfrm>
          <a:prstGeom prst="rect">
            <a:avLst/>
          </a:prstGeom>
          <a:solidFill>
            <a:schemeClr val="bg1">
              <a:lumMod val="85000"/>
            </a:schemeClr>
          </a:solidFill>
        </p:spPr>
        <p:txBody>
          <a:bodyPr wrap="square" rtlCol="0">
            <a:spAutoFit/>
          </a:bodyPr>
          <a:lstStyle>
            <a:defPPr>
              <a:defRPr lang="en-US"/>
            </a:defPPr>
            <a:lvl1pPr algn="r"/>
          </a:lstStyle>
          <a:p>
            <a:r>
              <a:rPr lang="fr-CA" b="1">
                <a:latin typeface="Arial Narrow" panose="020B0606020202030204" pitchFamily="34" charset="0"/>
              </a:rPr>
              <a:t>École nationale d’administration publique</a:t>
            </a:r>
          </a:p>
        </p:txBody>
      </p:sp>
      <p:sp>
        <p:nvSpPr>
          <p:cNvPr id="8" name="ZoneTexte 7">
            <a:extLst>
              <a:ext uri="{FF2B5EF4-FFF2-40B4-BE49-F238E27FC236}">
                <a16:creationId xmlns:a16="http://schemas.microsoft.com/office/drawing/2014/main" id="{08E3603F-1BAD-A5CB-F33B-44E84DB82DD5}"/>
              </a:ext>
            </a:extLst>
          </p:cNvPr>
          <p:cNvSpPr txBox="1"/>
          <p:nvPr>
            <p:custDataLst>
              <p:tags r:id="rId3"/>
            </p:custDataLst>
          </p:nvPr>
        </p:nvSpPr>
        <p:spPr>
          <a:xfrm>
            <a:off x="7856620" y="2298882"/>
            <a:ext cx="3942183" cy="369332"/>
          </a:xfrm>
          <a:prstGeom prst="rect">
            <a:avLst/>
          </a:prstGeom>
          <a:solidFill>
            <a:srgbClr val="C00000"/>
          </a:solidFill>
        </p:spPr>
        <p:txBody>
          <a:bodyPr wrap="square" rtlCol="0">
            <a:spAutoFit/>
          </a:bodyPr>
          <a:lstStyle>
            <a:defPPr>
              <a:defRPr lang="en-US"/>
            </a:defPPr>
            <a:lvl1pPr algn="r">
              <a:defRPr>
                <a:solidFill>
                  <a:schemeClr val="bg1"/>
                </a:solidFill>
              </a:defRPr>
            </a:lvl1pPr>
          </a:lstStyle>
          <a:p>
            <a:r>
              <a:rPr lang="fr-CA" b="1">
                <a:latin typeface="Arial Narrow" panose="020B0606020202030204" pitchFamily="34" charset="0"/>
              </a:rPr>
              <a:t>Ministères et organismes</a:t>
            </a:r>
          </a:p>
        </p:txBody>
      </p:sp>
      <p:sp>
        <p:nvSpPr>
          <p:cNvPr id="9" name="ZoneTexte 8">
            <a:extLst>
              <a:ext uri="{FF2B5EF4-FFF2-40B4-BE49-F238E27FC236}">
                <a16:creationId xmlns:a16="http://schemas.microsoft.com/office/drawing/2014/main" id="{B4F82985-7633-9786-470B-D09189F345DD}"/>
              </a:ext>
            </a:extLst>
          </p:cNvPr>
          <p:cNvSpPr txBox="1"/>
          <p:nvPr>
            <p:custDataLst>
              <p:tags r:id="rId4"/>
            </p:custDataLst>
          </p:nvPr>
        </p:nvSpPr>
        <p:spPr>
          <a:xfrm>
            <a:off x="7856620" y="2750167"/>
            <a:ext cx="3942183"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Gestionnaire participant</a:t>
            </a:r>
          </a:p>
        </p:txBody>
      </p:sp>
      <p:sp>
        <p:nvSpPr>
          <p:cNvPr id="12" name="Titre 1">
            <a:extLst>
              <a:ext uri="{FF2B5EF4-FFF2-40B4-BE49-F238E27FC236}">
                <a16:creationId xmlns:a16="http://schemas.microsoft.com/office/drawing/2014/main" id="{87323752-88D7-DD5D-7601-4E5A0A37D791}"/>
              </a:ext>
            </a:extLst>
          </p:cNvPr>
          <p:cNvSpPr>
            <a:spLocks noGrp="1"/>
          </p:cNvSpPr>
          <p:nvPr>
            <p:ph type="title"/>
            <p:custDataLst>
              <p:tags r:id="rId5"/>
            </p:custDataLst>
          </p:nvPr>
        </p:nvSpPr>
        <p:spPr>
          <a:xfrm>
            <a:off x="317634" y="225786"/>
            <a:ext cx="11036166" cy="883624"/>
          </a:xfrm>
        </p:spPr>
        <p:txBody>
          <a:bodyPr/>
          <a:lstStyle/>
          <a:p>
            <a:r>
              <a:rPr lang="fr-CA">
                <a:latin typeface="Arial Narrow" panose="020B0606020202030204" pitchFamily="34" charset="0"/>
              </a:rPr>
              <a:t>6. RÔLES ET RESPONSABILITÉS</a:t>
            </a:r>
          </a:p>
        </p:txBody>
      </p:sp>
      <p:sp>
        <p:nvSpPr>
          <p:cNvPr id="13" name="Rectangle 12">
            <a:extLst>
              <a:ext uri="{FF2B5EF4-FFF2-40B4-BE49-F238E27FC236}">
                <a16:creationId xmlns:a16="http://schemas.microsoft.com/office/drawing/2014/main" id="{2783C5F3-40D8-153C-9AF9-44922A8B3F59}"/>
              </a:ext>
            </a:extLst>
          </p:cNvPr>
          <p:cNvSpPr/>
          <p:nvPr>
            <p:custDataLst>
              <p:tags r:id="rId6"/>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4" name="Image 13" descr="Une image contenant texte&#10;&#10;Description générée automatiquement">
            <a:extLst>
              <a:ext uri="{FF2B5EF4-FFF2-40B4-BE49-F238E27FC236}">
                <a16:creationId xmlns:a16="http://schemas.microsoft.com/office/drawing/2014/main" id="{D0488EDE-100E-68DA-7BD8-CD630A468663}"/>
              </a:ext>
            </a:extLst>
          </p:cNvPr>
          <p:cNvPicPr>
            <a:picLocks noChangeAspect="1"/>
          </p:cNvPicPr>
          <p:nvPr>
            <p:custDataLst>
              <p:tags r:id="rId7"/>
            </p:custDataLst>
          </p:nvPr>
        </p:nvPicPr>
        <p:blipFill rotWithShape="1">
          <a:blip r:embed="rId13">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5" name="Connecteur droit 14">
            <a:extLst>
              <a:ext uri="{FF2B5EF4-FFF2-40B4-BE49-F238E27FC236}">
                <a16:creationId xmlns:a16="http://schemas.microsoft.com/office/drawing/2014/main" id="{128BA5A5-2D4D-659A-8DB9-74B9D52DE87B}"/>
              </a:ext>
            </a:extLst>
          </p:cNvPr>
          <p:cNvCxnSpPr>
            <a:cxnSpLocks/>
          </p:cNvCxnSpPr>
          <p:nvPr>
            <p:custDataLst>
              <p:tags r:id="rId8"/>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0841C09-A32E-96EE-8D6D-8629A0D88AED}"/>
              </a:ext>
            </a:extLst>
          </p:cNvPr>
          <p:cNvSpPr txBox="1"/>
          <p:nvPr>
            <p:custDataLst>
              <p:tags r:id="rId9"/>
            </p:custDataLst>
          </p:nvPr>
        </p:nvSpPr>
        <p:spPr>
          <a:xfrm>
            <a:off x="317633" y="1589360"/>
            <a:ext cx="6648651" cy="5112362"/>
          </a:xfrm>
          <a:prstGeom prst="rect">
            <a:avLst/>
          </a:prstGeom>
          <a:noFill/>
        </p:spPr>
        <p:txBody>
          <a:bodyPr wrap="square" rtlCol="0">
            <a:spAutoFit/>
          </a:bodyPr>
          <a:lstStyle/>
          <a:p>
            <a:pPr marL="342900" lvl="0" indent="-342900" algn="just">
              <a:lnSpc>
                <a:spcPct val="150000"/>
              </a:lnSpc>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Identifier les postes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permettant la mise en œuvre d’un prêt de services;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Identifier des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candidats potentiels</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a:t>
            </a:r>
          </a:p>
          <a:p>
            <a:pPr marL="342900" lvl="0" indent="-342900" algn="just">
              <a:lnSpc>
                <a:spcPct val="150000"/>
              </a:lnSpc>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Encourager</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la pratique des prêts de services;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Élaborer un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plan d’accueil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de formation pour les participants;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Fournir les outils et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les conditions optimales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pour la réussite du prêt de services;</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Faire une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rétroaction fréquente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au participant;</a:t>
            </a:r>
          </a:p>
          <a:p>
            <a:pPr marL="342900" lvl="0" indent="-342900" algn="just">
              <a:lnSpc>
                <a:spcPct val="150000"/>
              </a:lnSpc>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Prévoir la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réintégration</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du cadre participant au sein de son organisation d’origine à la fin de son prêt de services;</a:t>
            </a:r>
          </a:p>
          <a:p>
            <a:pPr marL="342900" lvl="0" indent="-342900" algn="just">
              <a:lnSpc>
                <a:spcPct val="150000"/>
              </a:lnSpc>
              <a:buClr>
                <a:srgbClr val="2A3470"/>
              </a:buClr>
              <a:buSzPts val="1200"/>
              <a:buFont typeface="Symbol" panose="05050102010706020507" pitchFamily="18" charset="2"/>
              <a:buChar char=""/>
            </a:pP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Évaluer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les candidats en cours et à la fin du prêt de services. </a:t>
            </a:r>
          </a:p>
        </p:txBody>
      </p:sp>
      <p:sp>
        <p:nvSpPr>
          <p:cNvPr id="3" name="ZoneTexte 2">
            <a:extLst>
              <a:ext uri="{FF2B5EF4-FFF2-40B4-BE49-F238E27FC236}">
                <a16:creationId xmlns:a16="http://schemas.microsoft.com/office/drawing/2014/main" id="{7DCEEC3B-EE69-1326-BB28-CB39FFC6276A}"/>
              </a:ext>
            </a:extLst>
          </p:cNvPr>
          <p:cNvSpPr txBox="1"/>
          <p:nvPr>
            <p:custDataLst>
              <p:tags r:id="rId10"/>
            </p:custDataLst>
          </p:nvPr>
        </p:nvSpPr>
        <p:spPr>
          <a:xfrm>
            <a:off x="11585644" y="6488667"/>
            <a:ext cx="452386" cy="369332"/>
          </a:xfrm>
          <a:prstGeom prst="rect">
            <a:avLst/>
          </a:prstGeom>
          <a:noFill/>
        </p:spPr>
        <p:txBody>
          <a:bodyPr wrap="square" rtlCol="0">
            <a:spAutoFit/>
          </a:bodyPr>
          <a:lstStyle/>
          <a:p>
            <a:r>
              <a:rPr lang="fr-CA" dirty="0">
                <a:solidFill>
                  <a:schemeClr val="bg1">
                    <a:lumMod val="75000"/>
                  </a:schemeClr>
                </a:solidFill>
              </a:rPr>
              <a:t>16</a:t>
            </a:r>
          </a:p>
        </p:txBody>
      </p:sp>
    </p:spTree>
    <p:extLst>
      <p:ext uri="{BB962C8B-B14F-4D97-AF65-F5344CB8AC3E}">
        <p14:creationId xmlns:p14="http://schemas.microsoft.com/office/powerpoint/2010/main" val="2521965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9E42CEC-E8C0-39E4-8B79-B2675023FD28}"/>
              </a:ext>
            </a:extLst>
          </p:cNvPr>
          <p:cNvSpPr txBox="1"/>
          <p:nvPr>
            <p:custDataLst>
              <p:tags r:id="rId1"/>
            </p:custDataLst>
          </p:nvPr>
        </p:nvSpPr>
        <p:spPr>
          <a:xfrm>
            <a:off x="7868652" y="1404694"/>
            <a:ext cx="3930151" cy="369332"/>
          </a:xfrm>
          <a:prstGeom prst="rect">
            <a:avLst/>
          </a:prstGeom>
          <a:solidFill>
            <a:schemeClr val="bg1">
              <a:lumMod val="85000"/>
            </a:schemeClr>
          </a:solidFill>
        </p:spPr>
        <p:txBody>
          <a:bodyPr wrap="square" rtlCol="0">
            <a:spAutoFit/>
          </a:bodyPr>
          <a:lstStyle>
            <a:defPPr>
              <a:defRPr lang="en-US"/>
            </a:defPPr>
            <a:lvl1pPr algn="r"/>
          </a:lstStyle>
          <a:p>
            <a:r>
              <a:rPr lang="fr-CA" b="1">
                <a:latin typeface="Arial Narrow" panose="020B0606020202030204" pitchFamily="34" charset="0"/>
              </a:rPr>
              <a:t>Secrétariat du Conseil du Trésor</a:t>
            </a:r>
          </a:p>
        </p:txBody>
      </p:sp>
      <p:sp>
        <p:nvSpPr>
          <p:cNvPr id="7" name="ZoneTexte 6">
            <a:extLst>
              <a:ext uri="{FF2B5EF4-FFF2-40B4-BE49-F238E27FC236}">
                <a16:creationId xmlns:a16="http://schemas.microsoft.com/office/drawing/2014/main" id="{AF368442-B8D7-AF22-6862-5EF3254B92FF}"/>
              </a:ext>
            </a:extLst>
          </p:cNvPr>
          <p:cNvSpPr txBox="1"/>
          <p:nvPr>
            <p:custDataLst>
              <p:tags r:id="rId2"/>
            </p:custDataLst>
          </p:nvPr>
        </p:nvSpPr>
        <p:spPr>
          <a:xfrm>
            <a:off x="7868652" y="1847597"/>
            <a:ext cx="3930151" cy="369332"/>
          </a:xfrm>
          <a:prstGeom prst="rect">
            <a:avLst/>
          </a:prstGeom>
          <a:solidFill>
            <a:schemeClr val="bg1">
              <a:lumMod val="85000"/>
            </a:schemeClr>
          </a:solidFill>
        </p:spPr>
        <p:txBody>
          <a:bodyPr wrap="square" rtlCol="0">
            <a:spAutoFit/>
          </a:bodyPr>
          <a:lstStyle>
            <a:defPPr>
              <a:defRPr lang="en-US"/>
            </a:defPPr>
            <a:lvl1pPr algn="r"/>
          </a:lstStyle>
          <a:p>
            <a:r>
              <a:rPr lang="fr-CA" b="1">
                <a:latin typeface="Arial Narrow" panose="020B0606020202030204" pitchFamily="34" charset="0"/>
              </a:rPr>
              <a:t>École nationale d’administration publique</a:t>
            </a:r>
          </a:p>
        </p:txBody>
      </p:sp>
      <p:sp>
        <p:nvSpPr>
          <p:cNvPr id="8" name="ZoneTexte 7">
            <a:extLst>
              <a:ext uri="{FF2B5EF4-FFF2-40B4-BE49-F238E27FC236}">
                <a16:creationId xmlns:a16="http://schemas.microsoft.com/office/drawing/2014/main" id="{08E3603F-1BAD-A5CB-F33B-44E84DB82DD5}"/>
              </a:ext>
            </a:extLst>
          </p:cNvPr>
          <p:cNvSpPr txBox="1"/>
          <p:nvPr>
            <p:custDataLst>
              <p:tags r:id="rId3"/>
            </p:custDataLst>
          </p:nvPr>
        </p:nvSpPr>
        <p:spPr>
          <a:xfrm>
            <a:off x="7868652" y="2298882"/>
            <a:ext cx="3930151" cy="369332"/>
          </a:xfrm>
          <a:prstGeom prst="rect">
            <a:avLst/>
          </a:prstGeom>
          <a:solidFill>
            <a:schemeClr val="bg1">
              <a:lumMod val="85000"/>
            </a:schemeClr>
          </a:solidFill>
        </p:spPr>
        <p:txBody>
          <a:bodyPr wrap="square" rtlCol="0">
            <a:spAutoFit/>
          </a:bodyPr>
          <a:lstStyle/>
          <a:p>
            <a:pPr algn="r"/>
            <a:r>
              <a:rPr lang="fr-CA" b="1">
                <a:latin typeface="Arial Narrow" panose="020B0606020202030204" pitchFamily="34" charset="0"/>
              </a:rPr>
              <a:t>Ministères et organismes</a:t>
            </a:r>
          </a:p>
        </p:txBody>
      </p:sp>
      <p:sp>
        <p:nvSpPr>
          <p:cNvPr id="9" name="ZoneTexte 8">
            <a:extLst>
              <a:ext uri="{FF2B5EF4-FFF2-40B4-BE49-F238E27FC236}">
                <a16:creationId xmlns:a16="http://schemas.microsoft.com/office/drawing/2014/main" id="{B4F82985-7633-9786-470B-D09189F345DD}"/>
              </a:ext>
            </a:extLst>
          </p:cNvPr>
          <p:cNvSpPr txBox="1"/>
          <p:nvPr>
            <p:custDataLst>
              <p:tags r:id="rId4"/>
            </p:custDataLst>
          </p:nvPr>
        </p:nvSpPr>
        <p:spPr>
          <a:xfrm>
            <a:off x="7868652" y="2750167"/>
            <a:ext cx="3930151" cy="369332"/>
          </a:xfrm>
          <a:prstGeom prst="rect">
            <a:avLst/>
          </a:prstGeom>
          <a:solidFill>
            <a:srgbClr val="C00000"/>
          </a:solidFill>
        </p:spPr>
        <p:txBody>
          <a:bodyPr wrap="square" rtlCol="0">
            <a:spAutoFit/>
          </a:bodyPr>
          <a:lstStyle>
            <a:defPPr>
              <a:defRPr lang="en-US"/>
            </a:defPPr>
            <a:lvl1pPr algn="r">
              <a:defRPr>
                <a:solidFill>
                  <a:schemeClr val="bg1"/>
                </a:solidFill>
              </a:defRPr>
            </a:lvl1pPr>
          </a:lstStyle>
          <a:p>
            <a:r>
              <a:rPr lang="fr-CA" b="1">
                <a:latin typeface="Arial Narrow" panose="020B0606020202030204" pitchFamily="34" charset="0"/>
              </a:rPr>
              <a:t>Gestionnaire participant</a:t>
            </a:r>
          </a:p>
        </p:txBody>
      </p:sp>
      <p:sp>
        <p:nvSpPr>
          <p:cNvPr id="12" name="Titre 1">
            <a:extLst>
              <a:ext uri="{FF2B5EF4-FFF2-40B4-BE49-F238E27FC236}">
                <a16:creationId xmlns:a16="http://schemas.microsoft.com/office/drawing/2014/main" id="{87323752-88D7-DD5D-7601-4E5A0A37D791}"/>
              </a:ext>
            </a:extLst>
          </p:cNvPr>
          <p:cNvSpPr>
            <a:spLocks noGrp="1"/>
          </p:cNvSpPr>
          <p:nvPr>
            <p:ph type="title"/>
            <p:custDataLst>
              <p:tags r:id="rId5"/>
            </p:custDataLst>
          </p:nvPr>
        </p:nvSpPr>
        <p:spPr>
          <a:xfrm>
            <a:off x="317634" y="225786"/>
            <a:ext cx="11036166" cy="883624"/>
          </a:xfrm>
        </p:spPr>
        <p:txBody>
          <a:bodyPr/>
          <a:lstStyle/>
          <a:p>
            <a:r>
              <a:rPr lang="fr-CA">
                <a:latin typeface="Arial Narrow" panose="020B0606020202030204" pitchFamily="34" charset="0"/>
              </a:rPr>
              <a:t>6. RÔLES ET RESPONSABILITÉS</a:t>
            </a:r>
          </a:p>
        </p:txBody>
      </p:sp>
      <p:sp>
        <p:nvSpPr>
          <p:cNvPr id="13" name="Rectangle 12">
            <a:extLst>
              <a:ext uri="{FF2B5EF4-FFF2-40B4-BE49-F238E27FC236}">
                <a16:creationId xmlns:a16="http://schemas.microsoft.com/office/drawing/2014/main" id="{2783C5F3-40D8-153C-9AF9-44922A8B3F59}"/>
              </a:ext>
            </a:extLst>
          </p:cNvPr>
          <p:cNvSpPr/>
          <p:nvPr>
            <p:custDataLst>
              <p:tags r:id="rId6"/>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4" name="Image 13" descr="Une image contenant texte&#10;&#10;Description générée automatiquement">
            <a:extLst>
              <a:ext uri="{FF2B5EF4-FFF2-40B4-BE49-F238E27FC236}">
                <a16:creationId xmlns:a16="http://schemas.microsoft.com/office/drawing/2014/main" id="{D0488EDE-100E-68DA-7BD8-CD630A468663}"/>
              </a:ext>
            </a:extLst>
          </p:cNvPr>
          <p:cNvPicPr>
            <a:picLocks noChangeAspect="1"/>
          </p:cNvPicPr>
          <p:nvPr>
            <p:custDataLst>
              <p:tags r:id="rId7"/>
            </p:custDataLst>
          </p:nvPr>
        </p:nvPicPr>
        <p:blipFill rotWithShape="1">
          <a:blip r:embed="rId12">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5" name="Connecteur droit 14">
            <a:extLst>
              <a:ext uri="{FF2B5EF4-FFF2-40B4-BE49-F238E27FC236}">
                <a16:creationId xmlns:a16="http://schemas.microsoft.com/office/drawing/2014/main" id="{128BA5A5-2D4D-659A-8DB9-74B9D52DE87B}"/>
              </a:ext>
            </a:extLst>
          </p:cNvPr>
          <p:cNvCxnSpPr>
            <a:cxnSpLocks/>
          </p:cNvCxnSpPr>
          <p:nvPr>
            <p:custDataLst>
              <p:tags r:id="rId8"/>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10841C09-A32E-96EE-8D6D-8629A0D88AED}"/>
              </a:ext>
            </a:extLst>
          </p:cNvPr>
          <p:cNvSpPr txBox="1"/>
          <p:nvPr>
            <p:custDataLst>
              <p:tags r:id="rId9"/>
            </p:custDataLst>
          </p:nvPr>
        </p:nvSpPr>
        <p:spPr>
          <a:xfrm>
            <a:off x="317633" y="1589360"/>
            <a:ext cx="7167249" cy="4247317"/>
          </a:xfrm>
          <a:prstGeom prst="rect">
            <a:avLst/>
          </a:prstGeom>
          <a:noFill/>
        </p:spPr>
        <p:txBody>
          <a:bodyPr wrap="square" rtlCol="0">
            <a:spAutoFit/>
          </a:bodyPr>
          <a:lstStyle/>
          <a:p>
            <a:pPr marL="342900" lvl="0" indent="-342900" algn="just">
              <a:spcBef>
                <a:spcPts val="600"/>
              </a:spcBef>
              <a:buClr>
                <a:srgbClr val="2A3470"/>
              </a:buClr>
              <a:buSzPts val="1200"/>
              <a:buFont typeface="Symbol" panose="05050102010706020507" pitchFamily="18" charset="2"/>
              <a:buChar char=""/>
            </a:pPr>
            <a:r>
              <a:rPr lang="fr-CA" sz="2000" b="1" kern="1600" dirty="0">
                <a:effectLst/>
                <a:latin typeface="Arial Narrow" panose="020B0606020202030204" pitchFamily="34" charset="0"/>
                <a:ea typeface="Times New Roman" panose="02020603050405020304" pitchFamily="18" charset="0"/>
                <a:cs typeface="Times New Roman" panose="02020603050405020304" pitchFamily="18" charset="0"/>
              </a:rPr>
              <a:t>Respecter</a:t>
            </a:r>
            <a:r>
              <a:rPr lang="fr-CA" sz="2000" kern="1600" dirty="0">
                <a:effectLst/>
                <a:latin typeface="Arial Narrow" panose="020B0606020202030204" pitchFamily="34" charset="0"/>
                <a:ea typeface="Times New Roman" panose="02020603050405020304" pitchFamily="18" charset="0"/>
                <a:cs typeface="Times New Roman" panose="02020603050405020304" pitchFamily="18" charset="0"/>
              </a:rPr>
              <a:t> les conditions de travail, les lois, les règles d’éthique et déontologiques, les directives et les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politiques en vigueur dans l’organisation; </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Respecter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les règles de confidentialité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en vigueur du M/O; </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Fournir une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prestation de travail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qui répond aux attentes de son supérieur ;</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Développer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une collaboration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avec les collègues de travail afin d’atteindre les résultats souhaités par le M/O; </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Planifier et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contribuer activement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aux mandats qui lui sont confiés; </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Respecter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la portée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et la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durée du prêt </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de services;</a:t>
            </a:r>
          </a:p>
          <a:p>
            <a:pPr marL="342900" lvl="0" indent="-342900" algn="just">
              <a:spcBef>
                <a:spcPts val="600"/>
              </a:spcBef>
              <a:buClr>
                <a:srgbClr val="2A3470"/>
              </a:buClr>
              <a:buSzPts val="1200"/>
              <a:buFont typeface="Symbol" panose="05050102010706020507" pitchFamily="18" charset="2"/>
              <a:buChar char=""/>
            </a:pPr>
            <a:r>
              <a:rPr lang="fr-CA" sz="2000" dirty="0">
                <a:effectLst/>
                <a:latin typeface="Arial Narrow" panose="020B0606020202030204" pitchFamily="34" charset="0"/>
                <a:ea typeface="Calibri" panose="020F0502020204030204" pitchFamily="34" charset="0"/>
                <a:cs typeface="Times New Roman" panose="02020603050405020304" pitchFamily="18" charset="0"/>
              </a:rPr>
              <a:t>Contribuer aux activités de </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reddition</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de comptes et d’</a:t>
            </a:r>
            <a:r>
              <a:rPr lang="fr-CA" sz="2000" b="1" dirty="0">
                <a:effectLst/>
                <a:latin typeface="Arial Narrow" panose="020B0606020202030204" pitchFamily="34" charset="0"/>
                <a:ea typeface="Calibri" panose="020F0502020204030204" pitchFamily="34" charset="0"/>
                <a:cs typeface="Times New Roman" panose="02020603050405020304" pitchFamily="18" charset="0"/>
              </a:rPr>
              <a:t>évaluation</a:t>
            </a:r>
            <a:r>
              <a:rPr lang="fr-CA" sz="2000" dirty="0">
                <a:effectLst/>
                <a:latin typeface="Arial Narrow" panose="020B0606020202030204" pitchFamily="34" charset="0"/>
                <a:ea typeface="Calibri" panose="020F0502020204030204" pitchFamily="34" charset="0"/>
                <a:cs typeface="Times New Roman" panose="02020603050405020304" pitchFamily="18" charset="0"/>
              </a:rPr>
              <a:t> du programme.</a:t>
            </a:r>
          </a:p>
        </p:txBody>
      </p:sp>
      <p:sp>
        <p:nvSpPr>
          <p:cNvPr id="3" name="ZoneTexte 2">
            <a:extLst>
              <a:ext uri="{FF2B5EF4-FFF2-40B4-BE49-F238E27FC236}">
                <a16:creationId xmlns:a16="http://schemas.microsoft.com/office/drawing/2014/main" id="{48595205-0FDB-FA6E-01B9-DF7BB4F7A016}"/>
              </a:ext>
            </a:extLst>
          </p:cNvPr>
          <p:cNvSpPr txBox="1"/>
          <p:nvPr>
            <p:custDataLst>
              <p:tags r:id="rId10"/>
            </p:custDataLst>
          </p:nvPr>
        </p:nvSpPr>
        <p:spPr>
          <a:xfrm>
            <a:off x="11537004" y="6488667"/>
            <a:ext cx="501025" cy="369332"/>
          </a:xfrm>
          <a:prstGeom prst="rect">
            <a:avLst/>
          </a:prstGeom>
          <a:noFill/>
        </p:spPr>
        <p:txBody>
          <a:bodyPr wrap="square" rtlCol="0">
            <a:spAutoFit/>
          </a:bodyPr>
          <a:lstStyle/>
          <a:p>
            <a:r>
              <a:rPr lang="fr-CA" dirty="0">
                <a:solidFill>
                  <a:schemeClr val="bg1">
                    <a:lumMod val="75000"/>
                  </a:schemeClr>
                </a:solidFill>
              </a:rPr>
              <a:t>17</a:t>
            </a:r>
          </a:p>
        </p:txBody>
      </p:sp>
    </p:spTree>
    <p:extLst>
      <p:ext uri="{BB962C8B-B14F-4D97-AF65-F5344CB8AC3E}">
        <p14:creationId xmlns:p14="http://schemas.microsoft.com/office/powerpoint/2010/main" val="588777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CC524D4-CA92-65D9-F6D2-97F046DFB9F5}"/>
              </a:ext>
            </a:extLst>
          </p:cNvPr>
          <p:cNvSpPr>
            <a:spLocks noGrp="1"/>
          </p:cNvSpPr>
          <p:nvPr>
            <p:ph idx="1"/>
            <p:custDataLst>
              <p:tags r:id="rId1"/>
            </p:custDataLst>
          </p:nvPr>
        </p:nvSpPr>
        <p:spPr>
          <a:xfrm>
            <a:off x="317633" y="2043586"/>
            <a:ext cx="4358061" cy="4351337"/>
          </a:xfrm>
        </p:spPr>
        <p:txBody>
          <a:bodyPr vert="horz" lIns="91440" tIns="45720" rIns="91440" bIns="45720" rtlCol="0" anchor="t">
            <a:normAutofit/>
          </a:bodyPr>
          <a:lstStyle/>
          <a:p>
            <a:pPr marL="269875">
              <a:lnSpc>
                <a:spcPct val="100000"/>
              </a:lnSpc>
              <a:spcBef>
                <a:spcPts val="600"/>
              </a:spcBef>
              <a:spcAft>
                <a:spcPts val="600"/>
              </a:spcAft>
            </a:pPr>
            <a:r>
              <a:rPr lang="fr-CA" sz="2000" dirty="0">
                <a:effectLst/>
                <a:latin typeface="Arial Narrow"/>
                <a:ea typeface="Calibri" panose="020F0502020204030204" pitchFamily="34" charset="0"/>
                <a:cs typeface="Times New Roman"/>
              </a:rPr>
              <a:t>La mise en œuvre du cadre de gestion </a:t>
            </a:r>
            <a:r>
              <a:rPr lang="fr-CA" sz="2000" dirty="0">
                <a:latin typeface="Arial Narrow"/>
                <a:ea typeface="Calibri" panose="020F0502020204030204" pitchFamily="34" charset="0"/>
                <a:cs typeface="Times New Roman"/>
              </a:rPr>
              <a:t>débuterait</a:t>
            </a:r>
            <a:r>
              <a:rPr lang="fr-CA" sz="2000" dirty="0">
                <a:effectLst/>
                <a:latin typeface="Arial Narrow"/>
                <a:ea typeface="Calibri" panose="020F0502020204030204" pitchFamily="34" charset="0"/>
                <a:cs typeface="Times New Roman"/>
              </a:rPr>
              <a:t> à la date de son approbation par le SCT.</a:t>
            </a:r>
          </a:p>
          <a:p>
            <a:pPr marL="269875">
              <a:lnSpc>
                <a:spcPct val="100000"/>
              </a:lnSpc>
              <a:spcBef>
                <a:spcPts val="600"/>
              </a:spcBef>
              <a:spcAft>
                <a:spcPts val="600"/>
              </a:spcAft>
            </a:pPr>
            <a:r>
              <a:rPr lang="fr-CA" sz="2000" dirty="0">
                <a:effectLst/>
                <a:latin typeface="Arial Narrow"/>
                <a:ea typeface="Calibri" panose="020F0502020204030204" pitchFamily="34" charset="0"/>
                <a:cs typeface="Times New Roman"/>
              </a:rPr>
              <a:t>Chaque M/O </a:t>
            </a:r>
            <a:r>
              <a:rPr lang="fr-CA" sz="2000" dirty="0">
                <a:latin typeface="Arial Narrow"/>
                <a:ea typeface="Calibri" panose="020F0502020204030204" pitchFamily="34" charset="0"/>
                <a:cs typeface="Times New Roman"/>
              </a:rPr>
              <a:t>devrait </a:t>
            </a:r>
            <a:r>
              <a:rPr lang="fr-CA" sz="2000" dirty="0">
                <a:effectLst/>
                <a:latin typeface="Arial Narrow"/>
                <a:ea typeface="Calibri" panose="020F0502020204030204" pitchFamily="34" charset="0"/>
                <a:cs typeface="Times New Roman"/>
              </a:rPr>
              <a:t>évaluer, à intervalle régulier, le déroulement des prêts de services dans son organisation.</a:t>
            </a:r>
            <a:r>
              <a:rPr lang="fr-CA" sz="2000" dirty="0">
                <a:latin typeface="Arial Narrow"/>
                <a:ea typeface="Calibri" panose="020F0502020204030204" pitchFamily="34" charset="0"/>
                <a:cs typeface="Times New Roman"/>
              </a:rPr>
              <a:t> </a:t>
            </a:r>
            <a:endParaRPr lang="fr-CA" sz="2000" dirty="0">
              <a:effectLst/>
              <a:latin typeface="Arial Narrow" panose="020B0606020202030204" pitchFamily="34" charset="0"/>
              <a:ea typeface="Calibri" panose="020F0502020204030204" pitchFamily="34" charset="0"/>
              <a:cs typeface="Times New Roman" panose="02020603050405020304" pitchFamily="18" charset="0"/>
            </a:endParaRPr>
          </a:p>
          <a:p>
            <a:pPr marL="269875">
              <a:lnSpc>
                <a:spcPct val="100000"/>
              </a:lnSpc>
              <a:spcBef>
                <a:spcPts val="600"/>
              </a:spcBef>
              <a:spcAft>
                <a:spcPts val="600"/>
              </a:spcAft>
              <a:tabLst>
                <a:tab pos="5969635" algn="l"/>
              </a:tabLst>
            </a:pPr>
            <a:r>
              <a:rPr lang="fr-CA" sz="2000" dirty="0">
                <a:effectLst/>
                <a:latin typeface="Arial Narrow"/>
                <a:ea typeface="Calibri" panose="020F0502020204030204" pitchFamily="34" charset="0"/>
                <a:cs typeface="Times New Roman"/>
              </a:rPr>
              <a:t>Chaque intervenant</a:t>
            </a:r>
            <a:r>
              <a:rPr lang="fr-CA" sz="2000" dirty="0">
                <a:latin typeface="Arial Narrow"/>
                <a:ea typeface="Calibri" panose="020F0502020204030204" pitchFamily="34" charset="0"/>
                <a:cs typeface="Times New Roman"/>
              </a:rPr>
              <a:t> serait </a:t>
            </a:r>
            <a:r>
              <a:rPr lang="fr-CA" sz="2000" dirty="0">
                <a:effectLst/>
                <a:latin typeface="Arial Narrow"/>
                <a:ea typeface="Calibri" panose="020F0502020204030204" pitchFamily="34" charset="0"/>
                <a:cs typeface="Times New Roman"/>
              </a:rPr>
              <a:t>responsable de la mise en œuvre et du suivi des responsabilités identifiées.</a:t>
            </a:r>
            <a:r>
              <a:rPr lang="fr-CA" sz="2000" dirty="0">
                <a:latin typeface="Arial Narrow"/>
                <a:ea typeface="Calibri" panose="020F0502020204030204" pitchFamily="34" charset="0"/>
                <a:cs typeface="Times New Roman"/>
              </a:rPr>
              <a:t> </a:t>
            </a:r>
            <a:endParaRPr lang="fr-CA" sz="20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fr-CA" dirty="0"/>
          </a:p>
        </p:txBody>
      </p:sp>
      <p:sp>
        <p:nvSpPr>
          <p:cNvPr id="10" name="Titre 1">
            <a:extLst>
              <a:ext uri="{FF2B5EF4-FFF2-40B4-BE49-F238E27FC236}">
                <a16:creationId xmlns:a16="http://schemas.microsoft.com/office/drawing/2014/main" id="{2F4AED2A-D217-7249-A0A1-9F9C9BD43FFA}"/>
              </a:ext>
            </a:extLst>
          </p:cNvPr>
          <p:cNvSpPr>
            <a:spLocks noGrp="1"/>
          </p:cNvSpPr>
          <p:nvPr>
            <p:ph type="title"/>
            <p:custDataLst>
              <p:tags r:id="rId2"/>
            </p:custDataLst>
          </p:nvPr>
        </p:nvSpPr>
        <p:spPr>
          <a:xfrm>
            <a:off x="317634" y="225786"/>
            <a:ext cx="11036166" cy="883624"/>
          </a:xfrm>
        </p:spPr>
        <p:txBody>
          <a:bodyPr/>
          <a:lstStyle/>
          <a:p>
            <a:r>
              <a:rPr lang="fr-CA">
                <a:latin typeface="Arial Narrow" panose="020B0606020202030204" pitchFamily="34" charset="0"/>
              </a:rPr>
              <a:t>7. MISE EN ŒUVRE ET SUIVI</a:t>
            </a:r>
          </a:p>
        </p:txBody>
      </p:sp>
      <p:sp>
        <p:nvSpPr>
          <p:cNvPr id="11" name="Rectangle 10">
            <a:extLst>
              <a:ext uri="{FF2B5EF4-FFF2-40B4-BE49-F238E27FC236}">
                <a16:creationId xmlns:a16="http://schemas.microsoft.com/office/drawing/2014/main" id="{64194579-E825-3B95-4A64-84993575D8A3}"/>
              </a:ext>
            </a:extLst>
          </p:cNvPr>
          <p:cNvSpPr/>
          <p:nvPr>
            <p:custDataLst>
              <p:tags r:id="rId3"/>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2" name="Image 11" descr="Une image contenant texte&#10;&#10;Description générée automatiquement">
            <a:extLst>
              <a:ext uri="{FF2B5EF4-FFF2-40B4-BE49-F238E27FC236}">
                <a16:creationId xmlns:a16="http://schemas.microsoft.com/office/drawing/2014/main" id="{4DBE3C8F-6F7A-D717-4DFD-680824F8867F}"/>
              </a:ext>
            </a:extLst>
          </p:cNvPr>
          <p:cNvPicPr>
            <a:picLocks noChangeAspect="1"/>
          </p:cNvPicPr>
          <p:nvPr>
            <p:custDataLst>
              <p:tags r:id="rId4"/>
            </p:custDataLst>
          </p:nvPr>
        </p:nvPicPr>
        <p:blipFill rotWithShape="1">
          <a:blip r:embed="rId9">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3" name="Connecteur droit 12">
            <a:extLst>
              <a:ext uri="{FF2B5EF4-FFF2-40B4-BE49-F238E27FC236}">
                <a16:creationId xmlns:a16="http://schemas.microsoft.com/office/drawing/2014/main" id="{E41D9FAC-A46D-5B1D-52E3-47CA991FE2A5}"/>
              </a:ext>
            </a:extLst>
          </p:cNvPr>
          <p:cNvCxnSpPr>
            <a:cxnSpLocks/>
          </p:cNvCxnSpPr>
          <p:nvPr>
            <p:custDataLst>
              <p:tags r:id="rId5"/>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B72865BD-F87B-4B9F-F8C0-E4E24E1ACC69}"/>
              </a:ext>
            </a:extLst>
          </p:cNvPr>
          <p:cNvPicPr>
            <a:picLocks noChangeAspect="1"/>
          </p:cNvPicPr>
          <p:nvPr>
            <p:custDataLst>
              <p:tags r:id="rId6"/>
            </p:custDataLst>
          </p:nvPr>
        </p:nvPicPr>
        <p:blipFill>
          <a:blip r:embed="rId10" cstate="print">
            <a:extLst>
              <a:ext uri="{28A0092B-C50C-407E-A947-70E740481C1C}">
                <a14:useLocalDpi xmlns:a14="http://schemas.microsoft.com/office/drawing/2010/main"/>
              </a:ext>
            </a:extLst>
          </a:blip>
          <a:srcRect/>
          <a:stretch/>
        </p:blipFill>
        <p:spPr>
          <a:xfrm>
            <a:off x="4426907" y="2043586"/>
            <a:ext cx="6643009" cy="3705005"/>
          </a:xfrm>
          <a:prstGeom prst="rect">
            <a:avLst/>
          </a:prstGeom>
        </p:spPr>
      </p:pic>
      <p:sp>
        <p:nvSpPr>
          <p:cNvPr id="2" name="ZoneTexte 1">
            <a:extLst>
              <a:ext uri="{FF2B5EF4-FFF2-40B4-BE49-F238E27FC236}">
                <a16:creationId xmlns:a16="http://schemas.microsoft.com/office/drawing/2014/main" id="{1B2B5C52-F98B-960C-8CB2-6A1986522953}"/>
              </a:ext>
            </a:extLst>
          </p:cNvPr>
          <p:cNvSpPr txBox="1"/>
          <p:nvPr>
            <p:custDataLst>
              <p:tags r:id="rId7"/>
            </p:custDataLst>
          </p:nvPr>
        </p:nvSpPr>
        <p:spPr>
          <a:xfrm>
            <a:off x="11537004" y="6488667"/>
            <a:ext cx="501025" cy="369332"/>
          </a:xfrm>
          <a:prstGeom prst="rect">
            <a:avLst/>
          </a:prstGeom>
          <a:noFill/>
        </p:spPr>
        <p:txBody>
          <a:bodyPr wrap="square" rtlCol="0">
            <a:spAutoFit/>
          </a:bodyPr>
          <a:lstStyle/>
          <a:p>
            <a:r>
              <a:rPr lang="fr-CA" dirty="0">
                <a:solidFill>
                  <a:schemeClr val="bg1">
                    <a:lumMod val="75000"/>
                  </a:schemeClr>
                </a:solidFill>
              </a:rPr>
              <a:t>18</a:t>
            </a:r>
          </a:p>
        </p:txBody>
      </p:sp>
    </p:spTree>
    <p:extLst>
      <p:ext uri="{BB962C8B-B14F-4D97-AF65-F5344CB8AC3E}">
        <p14:creationId xmlns:p14="http://schemas.microsoft.com/office/powerpoint/2010/main" val="238808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345BBAA-70B3-54B5-4576-A596B2E52E04}"/>
              </a:ext>
            </a:extLst>
          </p:cNvPr>
          <p:cNvSpPr txBox="1"/>
          <p:nvPr>
            <p:custDataLst>
              <p:tags r:id="rId1"/>
            </p:custDataLst>
          </p:nvPr>
        </p:nvSpPr>
        <p:spPr>
          <a:xfrm>
            <a:off x="409817" y="2105561"/>
            <a:ext cx="4427432" cy="1477328"/>
          </a:xfrm>
          <a:prstGeom prst="rect">
            <a:avLst/>
          </a:prstGeom>
          <a:noFill/>
        </p:spPr>
        <p:txBody>
          <a:bodyPr wrap="square" lIns="91440" tIns="45720" rIns="91440" bIns="45720" anchor="t">
            <a:spAutoFit/>
          </a:bodyPr>
          <a:lstStyle/>
          <a:p>
            <a:pPr marL="556260" indent="-285750">
              <a:spcBef>
                <a:spcPts val="600"/>
              </a:spcBef>
              <a:spcAft>
                <a:spcPts val="600"/>
              </a:spcAft>
              <a:buFont typeface="Arial" panose="020B0604020202020204" pitchFamily="34" charset="0"/>
              <a:buChar char="•"/>
            </a:pPr>
            <a:r>
              <a:rPr lang="fr-CA" sz="2000" dirty="0">
                <a:effectLst/>
                <a:latin typeface="Arial Narrow"/>
                <a:ea typeface="Calibri" panose="020F0502020204030204" pitchFamily="34" charset="0"/>
                <a:cs typeface="Times New Roman"/>
              </a:rPr>
              <a:t>Une reddition de comptes après chaque prêt de service par le M/O.</a:t>
            </a:r>
            <a:r>
              <a:rPr lang="fr-CA" sz="2000" dirty="0">
                <a:latin typeface="Arial Narrow"/>
                <a:ea typeface="Calibri" panose="020F0502020204030204" pitchFamily="34" charset="0"/>
                <a:cs typeface="Times New Roman"/>
              </a:rPr>
              <a:t> </a:t>
            </a:r>
            <a:endParaRPr lang="fr-CA" sz="2000" dirty="0">
              <a:effectLst/>
              <a:latin typeface="Arial Narrow" panose="020B0606020202030204" pitchFamily="34" charset="0"/>
              <a:ea typeface="Calibri" panose="020F0502020204030204" pitchFamily="34" charset="0"/>
              <a:cs typeface="Times New Roman" panose="02020603050405020304" pitchFamily="18" charset="0"/>
            </a:endParaRPr>
          </a:p>
          <a:p>
            <a:pPr marL="556260" indent="-285750">
              <a:spcBef>
                <a:spcPts val="600"/>
              </a:spcBef>
              <a:spcAft>
                <a:spcPts val="600"/>
              </a:spcAft>
              <a:buFont typeface="Arial" panose="020B0604020202020204" pitchFamily="34" charset="0"/>
              <a:buChar char="•"/>
            </a:pPr>
            <a:r>
              <a:rPr lang="fr-CA" sz="2000" dirty="0">
                <a:effectLst/>
                <a:latin typeface="Arial Narrow"/>
                <a:ea typeface="Calibri" panose="020F0502020204030204" pitchFamily="34" charset="0"/>
                <a:cs typeface="Times New Roman"/>
              </a:rPr>
              <a:t>Compilation par le SCT pour une publication annuelle</a:t>
            </a:r>
            <a:r>
              <a:rPr lang="fr-CA" sz="2000" dirty="0">
                <a:latin typeface="Arial Narrow"/>
                <a:ea typeface="Calibri" panose="020F0502020204030204" pitchFamily="34" charset="0"/>
                <a:cs typeface="Times New Roman"/>
              </a:rPr>
              <a:t>.</a:t>
            </a:r>
            <a:endParaRPr lang="fr-CA"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7" name="Titre 1">
            <a:extLst>
              <a:ext uri="{FF2B5EF4-FFF2-40B4-BE49-F238E27FC236}">
                <a16:creationId xmlns:a16="http://schemas.microsoft.com/office/drawing/2014/main" id="{61339B7E-50F5-D002-4BFD-B0FBE415F36E}"/>
              </a:ext>
            </a:extLst>
          </p:cNvPr>
          <p:cNvSpPr>
            <a:spLocks noGrp="1"/>
          </p:cNvSpPr>
          <p:nvPr>
            <p:ph type="title"/>
            <p:custDataLst>
              <p:tags r:id="rId2"/>
            </p:custDataLst>
          </p:nvPr>
        </p:nvSpPr>
        <p:spPr>
          <a:xfrm>
            <a:off x="317634" y="225786"/>
            <a:ext cx="11036166" cy="883624"/>
          </a:xfrm>
        </p:spPr>
        <p:txBody>
          <a:bodyPr/>
          <a:lstStyle/>
          <a:p>
            <a:r>
              <a:rPr lang="fr-CA">
                <a:latin typeface="Arial Narrow" panose="020B0606020202030204" pitchFamily="34" charset="0"/>
              </a:rPr>
              <a:t>8. REDDITION DE COMPTES</a:t>
            </a:r>
          </a:p>
        </p:txBody>
      </p:sp>
      <p:sp>
        <p:nvSpPr>
          <p:cNvPr id="8" name="Rectangle 7">
            <a:extLst>
              <a:ext uri="{FF2B5EF4-FFF2-40B4-BE49-F238E27FC236}">
                <a16:creationId xmlns:a16="http://schemas.microsoft.com/office/drawing/2014/main" id="{C1F7319E-D4E2-831E-93B9-2FEBDB5E1387}"/>
              </a:ext>
            </a:extLst>
          </p:cNvPr>
          <p:cNvSpPr/>
          <p:nvPr>
            <p:custDataLst>
              <p:tags r:id="rId3"/>
            </p:custDataLst>
          </p:nvPr>
        </p:nvSpPr>
        <p:spPr>
          <a:xfrm>
            <a:off x="0" y="1109409"/>
            <a:ext cx="11290434" cy="122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9" name="Image 8" descr="Une image contenant texte&#10;&#10;Description générée automatiquement">
            <a:extLst>
              <a:ext uri="{FF2B5EF4-FFF2-40B4-BE49-F238E27FC236}">
                <a16:creationId xmlns:a16="http://schemas.microsoft.com/office/drawing/2014/main" id="{F27B79E3-32FD-A206-CE06-8D74E5B1ACAF}"/>
              </a:ext>
            </a:extLst>
          </p:cNvPr>
          <p:cNvPicPr>
            <a:picLocks noChangeAspect="1"/>
          </p:cNvPicPr>
          <p:nvPr>
            <p:custDataLst>
              <p:tags r:id="rId4"/>
            </p:custDataLst>
          </p:nvPr>
        </p:nvPicPr>
        <p:blipFill rotWithShape="1">
          <a:blip r:embed="rId9">
            <a:extLst>
              <a:ext uri="{28A0092B-C50C-407E-A947-70E740481C1C}">
                <a14:useLocalDpi xmlns:a14="http://schemas.microsoft.com/office/drawing/2010/main" val="0"/>
              </a:ext>
            </a:extLst>
          </a:blip>
          <a:srcRect r="69204"/>
          <a:stretch/>
        </p:blipFill>
        <p:spPr>
          <a:xfrm>
            <a:off x="10528930" y="103162"/>
            <a:ext cx="751878" cy="998701"/>
          </a:xfrm>
          <a:prstGeom prst="rect">
            <a:avLst/>
          </a:prstGeom>
        </p:spPr>
      </p:pic>
      <p:cxnSp>
        <p:nvCxnSpPr>
          <p:cNvPr id="10" name="Connecteur droit 9">
            <a:extLst>
              <a:ext uri="{FF2B5EF4-FFF2-40B4-BE49-F238E27FC236}">
                <a16:creationId xmlns:a16="http://schemas.microsoft.com/office/drawing/2014/main" id="{32006A38-F31B-2BAE-4973-EB13AD0801DE}"/>
              </a:ext>
            </a:extLst>
          </p:cNvPr>
          <p:cNvCxnSpPr>
            <a:cxnSpLocks/>
          </p:cNvCxnSpPr>
          <p:nvPr>
            <p:custDataLst>
              <p:tags r:id="rId5"/>
            </p:custDataLst>
          </p:nvPr>
        </p:nvCxnSpPr>
        <p:spPr>
          <a:xfrm>
            <a:off x="0" y="1294156"/>
            <a:ext cx="1128080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9BD407EC-E7BA-4A28-F7BE-D8439FC177D6}"/>
              </a:ext>
            </a:extLst>
          </p:cNvPr>
          <p:cNvPicPr>
            <a:picLocks noChangeAspect="1"/>
          </p:cNvPicPr>
          <p:nvPr>
            <p:custDataLst>
              <p:tags r:id="rId6"/>
            </p:custDataLst>
          </p:nvPr>
        </p:nvPicPr>
        <p:blipFill>
          <a:blip r:embed="rId10" cstate="print">
            <a:extLst>
              <a:ext uri="{28A0092B-C50C-407E-A947-70E740481C1C}">
                <a14:useLocalDpi xmlns:a14="http://schemas.microsoft.com/office/drawing/2010/main"/>
              </a:ext>
            </a:extLst>
          </a:blip>
          <a:stretch>
            <a:fillRect/>
          </a:stretch>
        </p:blipFill>
        <p:spPr>
          <a:xfrm>
            <a:off x="4837248" y="1818252"/>
            <a:ext cx="6751096" cy="4250690"/>
          </a:xfrm>
          <a:prstGeom prst="rect">
            <a:avLst/>
          </a:prstGeom>
        </p:spPr>
      </p:pic>
      <p:sp>
        <p:nvSpPr>
          <p:cNvPr id="2" name="ZoneTexte 1">
            <a:extLst>
              <a:ext uri="{FF2B5EF4-FFF2-40B4-BE49-F238E27FC236}">
                <a16:creationId xmlns:a16="http://schemas.microsoft.com/office/drawing/2014/main" id="{EA199976-F765-F2C9-4ACD-19B97034826E}"/>
              </a:ext>
            </a:extLst>
          </p:cNvPr>
          <p:cNvSpPr txBox="1"/>
          <p:nvPr>
            <p:custDataLst>
              <p:tags r:id="rId7"/>
            </p:custDataLst>
          </p:nvPr>
        </p:nvSpPr>
        <p:spPr>
          <a:xfrm>
            <a:off x="11588344" y="6488667"/>
            <a:ext cx="449685" cy="369332"/>
          </a:xfrm>
          <a:prstGeom prst="rect">
            <a:avLst/>
          </a:prstGeom>
          <a:noFill/>
        </p:spPr>
        <p:txBody>
          <a:bodyPr wrap="square" rtlCol="0">
            <a:spAutoFit/>
          </a:bodyPr>
          <a:lstStyle/>
          <a:p>
            <a:r>
              <a:rPr lang="fr-CA" dirty="0">
                <a:solidFill>
                  <a:schemeClr val="bg1">
                    <a:lumMod val="75000"/>
                  </a:schemeClr>
                </a:solidFill>
              </a:rPr>
              <a:t>19</a:t>
            </a:r>
          </a:p>
        </p:txBody>
      </p:sp>
    </p:spTree>
    <p:extLst>
      <p:ext uri="{BB962C8B-B14F-4D97-AF65-F5344CB8AC3E}">
        <p14:creationId xmlns:p14="http://schemas.microsoft.com/office/powerpoint/2010/main" val="3731351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483FA6-44C3-5735-1D6E-1B4FD2E00AF9}"/>
              </a:ext>
            </a:extLst>
          </p:cNvPr>
          <p:cNvSpPr>
            <a:spLocks noGrp="1"/>
          </p:cNvSpPr>
          <p:nvPr>
            <p:ph type="title"/>
            <p:custDataLst>
              <p:tags r:id="rId1"/>
            </p:custDataLst>
          </p:nvPr>
        </p:nvSpPr>
        <p:spPr>
          <a:xfrm>
            <a:off x="1888595" y="1408176"/>
            <a:ext cx="9418320" cy="4041648"/>
          </a:xfrm>
        </p:spPr>
        <p:txBody>
          <a:bodyPr/>
          <a:lstStyle/>
          <a:p>
            <a:r>
              <a:rPr lang="fr-CA" dirty="0">
                <a:latin typeface="Arial Narrow" panose="020B0606020202030204" pitchFamily="34" charset="0"/>
              </a:rPr>
              <a:t>Merci de votre attention</a:t>
            </a:r>
            <a:br>
              <a:rPr lang="fr-CA" dirty="0">
                <a:latin typeface="Arial Narrow" panose="020B0606020202030204" pitchFamily="34" charset="0"/>
              </a:rPr>
            </a:br>
            <a:br>
              <a:rPr lang="fr-CA" dirty="0">
                <a:latin typeface="Arial Narrow" panose="020B0606020202030204" pitchFamily="34" charset="0"/>
              </a:rPr>
            </a:br>
            <a:r>
              <a:rPr lang="fr-CA" sz="2800" dirty="0">
                <a:latin typeface="Arial Narrow" panose="020B0606020202030204" pitchFamily="34" charset="0"/>
              </a:rPr>
              <a:t>Documents de référence du </a:t>
            </a:r>
            <a:r>
              <a:rPr lang="fr-CA" sz="2800" dirty="0" err="1">
                <a:latin typeface="Arial Narrow" panose="020B0606020202030204" pitchFamily="34" charset="0"/>
              </a:rPr>
              <a:t>Publiclab</a:t>
            </a:r>
            <a:r>
              <a:rPr lang="fr-CA" sz="2800" dirty="0">
                <a:latin typeface="Arial Narrow" panose="020B0606020202030204" pitchFamily="34" charset="0"/>
              </a:rPr>
              <a:t> pouvant être consultés:</a:t>
            </a:r>
            <a:br>
              <a:rPr lang="fr-CA" sz="2800" dirty="0">
                <a:latin typeface="Arial Narrow" panose="020B0606020202030204" pitchFamily="34" charset="0"/>
              </a:rPr>
            </a:br>
            <a:r>
              <a:rPr lang="fr-CA" sz="2800" dirty="0">
                <a:latin typeface="Arial Narrow" panose="020B0606020202030204" pitchFamily="34" charset="0"/>
              </a:rPr>
              <a:t>- Cadre de gestion</a:t>
            </a:r>
            <a:br>
              <a:rPr lang="fr-CA" sz="2800" dirty="0">
                <a:latin typeface="Arial Narrow" panose="020B0606020202030204" pitchFamily="34" charset="0"/>
              </a:rPr>
            </a:br>
            <a:r>
              <a:rPr lang="fr-CA" sz="2800" dirty="0">
                <a:latin typeface="Arial Narrow" panose="020B0606020202030204" pitchFamily="34" charset="0"/>
              </a:rPr>
              <a:t>- Formulaire forces</a:t>
            </a:r>
            <a:r>
              <a:rPr lang="fr-CA" sz="2800">
                <a:latin typeface="Arial Narrow" panose="020B0606020202030204" pitchFamily="34" charset="0"/>
              </a:rPr>
              <a:t>, faiblesses, </a:t>
            </a:r>
            <a:r>
              <a:rPr lang="fr-CA" sz="2800" dirty="0">
                <a:latin typeface="Arial Narrow" panose="020B0606020202030204" pitchFamily="34" charset="0"/>
              </a:rPr>
              <a:t>opportunités, menaces (FFOM)</a:t>
            </a:r>
          </a:p>
        </p:txBody>
      </p:sp>
      <p:pic>
        <p:nvPicPr>
          <p:cNvPr id="4" name="Image 3" descr="Une image contenant texte&#10;&#10;Description générée automatiquement">
            <a:extLst>
              <a:ext uri="{FF2B5EF4-FFF2-40B4-BE49-F238E27FC236}">
                <a16:creationId xmlns:a16="http://schemas.microsoft.com/office/drawing/2014/main" id="{123C88B7-0274-E16F-D3FE-37B4AADCBB7C}"/>
              </a:ext>
            </a:extLst>
          </p:cNvPr>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7379208" y="396930"/>
            <a:ext cx="3300984" cy="1350264"/>
          </a:xfrm>
          <a:prstGeom prst="rect">
            <a:avLst/>
          </a:prstGeom>
        </p:spPr>
      </p:pic>
    </p:spTree>
    <p:extLst>
      <p:ext uri="{BB962C8B-B14F-4D97-AF65-F5344CB8AC3E}">
        <p14:creationId xmlns:p14="http://schemas.microsoft.com/office/powerpoint/2010/main" val="476514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7"/>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6"/>
</p:tagLst>
</file>

<file path=ppt/tags/tag21.xml><?xml version="1.0" encoding="utf-8"?>
<p:tagLst xmlns:a="http://schemas.openxmlformats.org/drawingml/2006/main" xmlns:r="http://schemas.openxmlformats.org/officeDocument/2006/relationships" xmlns:p="http://schemas.openxmlformats.org/presentationml/2006/main">
  <p:tag name="NUM" val="7"/>
</p:tagLst>
</file>

<file path=ppt/tags/tag22.xml><?xml version="1.0" encoding="utf-8"?>
<p:tagLst xmlns:a="http://schemas.openxmlformats.org/drawingml/2006/main" xmlns:r="http://schemas.openxmlformats.org/officeDocument/2006/relationships" xmlns:p="http://schemas.openxmlformats.org/presentationml/2006/main">
  <p:tag name="NUM" val="8"/>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5"/>
</p:tagLst>
</file>

<file path=ppt/tags/tag28.xml><?xml version="1.0" encoding="utf-8"?>
<p:tagLst xmlns:a="http://schemas.openxmlformats.org/drawingml/2006/main" xmlns:r="http://schemas.openxmlformats.org/officeDocument/2006/relationships" xmlns:p="http://schemas.openxmlformats.org/presentationml/2006/main">
  <p:tag name="NUM" val="6"/>
</p:tagLst>
</file>

<file path=ppt/tags/tag29.xml><?xml version="1.0" encoding="utf-8"?>
<p:tagLst xmlns:a="http://schemas.openxmlformats.org/drawingml/2006/main" xmlns:r="http://schemas.openxmlformats.org/officeDocument/2006/relationships" xmlns:p="http://schemas.openxmlformats.org/presentationml/2006/main">
  <p:tag name="NUM" val="7"/>
</p:tagLst>
</file>

<file path=ppt/tags/tag30.xml><?xml version="1.0" encoding="utf-8"?>
<p:tagLst xmlns:a="http://schemas.openxmlformats.org/drawingml/2006/main" xmlns:r="http://schemas.openxmlformats.org/officeDocument/2006/relationships" xmlns:p="http://schemas.openxmlformats.org/presentationml/2006/main">
  <p:tag name="NUM" val="8"/>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5"/>
</p:tagLst>
</file>

<file path=ppt/tags/tag36.xml><?xml version="1.0" encoding="utf-8"?>
<p:tagLst xmlns:a="http://schemas.openxmlformats.org/drawingml/2006/main" xmlns:r="http://schemas.openxmlformats.org/officeDocument/2006/relationships" xmlns:p="http://schemas.openxmlformats.org/presentationml/2006/main">
  <p:tag name="NUM" val="6"/>
</p:tagLst>
</file>

<file path=ppt/tags/tag37.xml><?xml version="1.0" encoding="utf-8"?>
<p:tagLst xmlns:a="http://schemas.openxmlformats.org/drawingml/2006/main" xmlns:r="http://schemas.openxmlformats.org/officeDocument/2006/relationships" xmlns:p="http://schemas.openxmlformats.org/presentationml/2006/main">
  <p:tag name="NUM" val="7"/>
</p:tagLst>
</file>

<file path=ppt/tags/tag38.xml><?xml version="1.0" encoding="utf-8"?>
<p:tagLst xmlns:a="http://schemas.openxmlformats.org/drawingml/2006/main" xmlns:r="http://schemas.openxmlformats.org/officeDocument/2006/relationships" xmlns:p="http://schemas.openxmlformats.org/presentationml/2006/main">
  <p:tag name="NUM" val="8"/>
</p:tagLst>
</file>

<file path=ppt/tags/tag39.xml><?xml version="1.0" encoding="utf-8"?>
<p:tagLst xmlns:a="http://schemas.openxmlformats.org/drawingml/2006/main" xmlns:r="http://schemas.openxmlformats.org/officeDocument/2006/relationships" xmlns:p="http://schemas.openxmlformats.org/presentationml/2006/main">
  <p:tag name="NUM" val="9"/>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5"/>
</p:tagLst>
</file>

<file path=ppt/tags/tag45.xml><?xml version="1.0" encoding="utf-8"?>
<p:tagLst xmlns:a="http://schemas.openxmlformats.org/drawingml/2006/main" xmlns:r="http://schemas.openxmlformats.org/officeDocument/2006/relationships" xmlns:p="http://schemas.openxmlformats.org/presentationml/2006/main">
  <p:tag name="NUM" val="6"/>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8"/>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6"/>
</p:tagLst>
</file>

<file path=ppt/tags/tag54.xml><?xml version="1.0" encoding="utf-8"?>
<p:tagLst xmlns:a="http://schemas.openxmlformats.org/drawingml/2006/main" xmlns:r="http://schemas.openxmlformats.org/officeDocument/2006/relationships" xmlns:p="http://schemas.openxmlformats.org/presentationml/2006/main">
  <p:tag name="NUM" val="7"/>
</p:tagLst>
</file>

<file path=ppt/tags/tag55.xml><?xml version="1.0" encoding="utf-8"?>
<p:tagLst xmlns:a="http://schemas.openxmlformats.org/drawingml/2006/main" xmlns:r="http://schemas.openxmlformats.org/officeDocument/2006/relationships" xmlns:p="http://schemas.openxmlformats.org/presentationml/2006/main">
  <p:tag name="NUM" val="8"/>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5"/>
</p:tagLst>
</file>

<file path=ppt/tags/tag61.xml><?xml version="1.0" encoding="utf-8"?>
<p:tagLst xmlns:a="http://schemas.openxmlformats.org/drawingml/2006/main" xmlns:r="http://schemas.openxmlformats.org/officeDocument/2006/relationships" xmlns:p="http://schemas.openxmlformats.org/presentationml/2006/main">
  <p:tag name="NUM" val="6"/>
</p:tagLst>
</file>

<file path=ppt/tags/tag62.xml><?xml version="1.0" encoding="utf-8"?>
<p:tagLst xmlns:a="http://schemas.openxmlformats.org/drawingml/2006/main" xmlns:r="http://schemas.openxmlformats.org/officeDocument/2006/relationships" xmlns:p="http://schemas.openxmlformats.org/presentationml/2006/main">
  <p:tag name="NUM" val="7"/>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6"/>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5"/>
</p:tagLst>
</file>

<file path=ppt/tags/tag74.xml><?xml version="1.0" encoding="utf-8"?>
<p:tagLst xmlns:a="http://schemas.openxmlformats.org/drawingml/2006/main" xmlns:r="http://schemas.openxmlformats.org/officeDocument/2006/relationships" xmlns:p="http://schemas.openxmlformats.org/presentationml/2006/main">
  <p:tag name="NUM" val="6"/>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6"/>
</p:tagLst>
</file>

<file path=ppt/tags/tag87.xml><?xml version="1.0" encoding="utf-8"?>
<p:tagLst xmlns:a="http://schemas.openxmlformats.org/drawingml/2006/main" xmlns:r="http://schemas.openxmlformats.org/officeDocument/2006/relationships" xmlns:p="http://schemas.openxmlformats.org/presentationml/2006/main">
  <p:tag name="NUM" val="7"/>
</p:tagLst>
</file>

<file path=ppt/tags/tag88.xml><?xml version="1.0" encoding="utf-8"?>
<p:tagLst xmlns:a="http://schemas.openxmlformats.org/drawingml/2006/main" xmlns:r="http://schemas.openxmlformats.org/officeDocument/2006/relationships" xmlns:p="http://schemas.openxmlformats.org/presentationml/2006/main">
  <p:tag name="NUM" val="8"/>
</p:tagLst>
</file>

<file path=ppt/tags/tag89.xml><?xml version="1.0" encoding="utf-8"?>
<p:tagLst xmlns:a="http://schemas.openxmlformats.org/drawingml/2006/main" xmlns:r="http://schemas.openxmlformats.org/officeDocument/2006/relationships" xmlns:p="http://schemas.openxmlformats.org/presentationml/2006/main">
  <p:tag name="NUM" val="9"/>
</p:tagLst>
</file>

<file path=ppt/tags/tag90.xml><?xml version="1.0" encoding="utf-8"?>
<p:tagLst xmlns:a="http://schemas.openxmlformats.org/drawingml/2006/main" xmlns:r="http://schemas.openxmlformats.org/officeDocument/2006/relationships" xmlns:p="http://schemas.openxmlformats.org/presentationml/2006/main">
  <p:tag name="NUM" val="10"/>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ags/tag94.xml><?xml version="1.0" encoding="utf-8"?>
<p:tagLst xmlns:a="http://schemas.openxmlformats.org/drawingml/2006/main" xmlns:r="http://schemas.openxmlformats.org/officeDocument/2006/relationships" xmlns:p="http://schemas.openxmlformats.org/presentationml/2006/main">
  <p:tag name="NUM" val="4"/>
</p:tagLst>
</file>

<file path=ppt/tags/tag95.xml><?xml version="1.0" encoding="utf-8"?>
<p:tagLst xmlns:a="http://schemas.openxmlformats.org/drawingml/2006/main" xmlns:r="http://schemas.openxmlformats.org/officeDocument/2006/relationships" xmlns:p="http://schemas.openxmlformats.org/presentationml/2006/main">
  <p:tag name="NUM" val="5"/>
</p:tagLst>
</file>

<file path=ppt/tags/tag96.xml><?xml version="1.0" encoding="utf-8"?>
<p:tagLst xmlns:a="http://schemas.openxmlformats.org/drawingml/2006/main" xmlns:r="http://schemas.openxmlformats.org/officeDocument/2006/relationships" xmlns:p="http://schemas.openxmlformats.org/presentationml/2006/main">
  <p:tag name="NUM" val="6"/>
</p:tagLst>
</file>

<file path=ppt/tags/tag97.xml><?xml version="1.0" encoding="utf-8"?>
<p:tagLst xmlns:a="http://schemas.openxmlformats.org/drawingml/2006/main" xmlns:r="http://schemas.openxmlformats.org/officeDocument/2006/relationships" xmlns:p="http://schemas.openxmlformats.org/presentationml/2006/main">
  <p:tag name="NUM" val="7"/>
</p:tagLst>
</file>

<file path=ppt/tags/tag98.xml><?xml version="1.0" encoding="utf-8"?>
<p:tagLst xmlns:a="http://schemas.openxmlformats.org/drawingml/2006/main" xmlns:r="http://schemas.openxmlformats.org/officeDocument/2006/relationships" xmlns:p="http://schemas.openxmlformats.org/presentationml/2006/main">
  <p:tag name="NUM" val="8"/>
</p:tagLst>
</file>

<file path=ppt/tags/tag99.xml><?xml version="1.0" encoding="utf-8"?>
<p:tagLst xmlns:a="http://schemas.openxmlformats.org/drawingml/2006/main" xmlns:r="http://schemas.openxmlformats.org/officeDocument/2006/relationships" xmlns:p="http://schemas.openxmlformats.org/presentationml/2006/main">
  <p:tag name="NUM" val="9"/>
</p:tagLst>
</file>

<file path=ppt/tags/tag100.xml><?xml version="1.0" encoding="utf-8"?>
<p:tagLst xmlns:a="http://schemas.openxmlformats.org/drawingml/2006/main" xmlns:r="http://schemas.openxmlformats.org/officeDocument/2006/relationships" xmlns:p="http://schemas.openxmlformats.org/presentationml/2006/main">
  <p:tag name="NUM" val="10"/>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4"/>
</p:tagLst>
</file>

<file path=ppt/tags/tag105.xml><?xml version="1.0" encoding="utf-8"?>
<p:tagLst xmlns:a="http://schemas.openxmlformats.org/drawingml/2006/main" xmlns:r="http://schemas.openxmlformats.org/officeDocument/2006/relationships" xmlns:p="http://schemas.openxmlformats.org/presentationml/2006/main">
  <p:tag name="NUM" val="5"/>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7"/>
</p:tagLst>
</file>

<file path=ppt/tags/tag108.xml><?xml version="1.0" encoding="utf-8"?>
<p:tagLst xmlns:a="http://schemas.openxmlformats.org/drawingml/2006/main" xmlns:r="http://schemas.openxmlformats.org/officeDocument/2006/relationships" xmlns:p="http://schemas.openxmlformats.org/presentationml/2006/main">
  <p:tag name="NUM" val="8"/>
</p:tagLst>
</file>

<file path=ppt/tags/tag109.xml><?xml version="1.0" encoding="utf-8"?>
<p:tagLst xmlns:a="http://schemas.openxmlformats.org/drawingml/2006/main" xmlns:r="http://schemas.openxmlformats.org/officeDocument/2006/relationships" xmlns:p="http://schemas.openxmlformats.org/presentationml/2006/main">
  <p:tag name="NUM" val="9"/>
</p:tagLst>
</file>

<file path=ppt/tags/tag110.xml><?xml version="1.0" encoding="utf-8"?>
<p:tagLst xmlns:a="http://schemas.openxmlformats.org/drawingml/2006/main" xmlns:r="http://schemas.openxmlformats.org/officeDocument/2006/relationships" xmlns:p="http://schemas.openxmlformats.org/presentationml/2006/main">
  <p:tag name="NUM" val="10"/>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5"/>
</p:tagLst>
</file>

<file path=ppt/tags/tag116.xml><?xml version="1.0" encoding="utf-8"?>
<p:tagLst xmlns:a="http://schemas.openxmlformats.org/drawingml/2006/main" xmlns:r="http://schemas.openxmlformats.org/officeDocument/2006/relationships" xmlns:p="http://schemas.openxmlformats.org/presentationml/2006/main">
  <p:tag name="NUM" val="6"/>
</p:tagLst>
</file>

<file path=ppt/tags/tag117.xml><?xml version="1.0" encoding="utf-8"?>
<p:tagLst xmlns:a="http://schemas.openxmlformats.org/drawingml/2006/main" xmlns:r="http://schemas.openxmlformats.org/officeDocument/2006/relationships" xmlns:p="http://schemas.openxmlformats.org/presentationml/2006/main">
  <p:tag name="NUM" val="7"/>
</p:tagLst>
</file>

<file path=ppt/tags/tag118.xml><?xml version="1.0" encoding="utf-8"?>
<p:tagLst xmlns:a="http://schemas.openxmlformats.org/drawingml/2006/main" xmlns:r="http://schemas.openxmlformats.org/officeDocument/2006/relationships" xmlns:p="http://schemas.openxmlformats.org/presentationml/2006/main">
  <p:tag name="NUM" val="8"/>
</p:tagLst>
</file>

<file path=ppt/tags/tag119.xml><?xml version="1.0" encoding="utf-8"?>
<p:tagLst xmlns:a="http://schemas.openxmlformats.org/drawingml/2006/main" xmlns:r="http://schemas.openxmlformats.org/officeDocument/2006/relationships" xmlns:p="http://schemas.openxmlformats.org/presentationml/2006/main">
  <p:tag name="NUM" val="9"/>
</p:tagLst>
</file>

<file path=ppt/tags/tag120.xml><?xml version="1.0" encoding="utf-8"?>
<p:tagLst xmlns:a="http://schemas.openxmlformats.org/drawingml/2006/main" xmlns:r="http://schemas.openxmlformats.org/officeDocument/2006/relationships" xmlns:p="http://schemas.openxmlformats.org/presentationml/2006/main">
  <p:tag name="NUM" val="10"/>
</p:tagLst>
</file>

<file path=ppt/tags/tag121.xml><?xml version="1.0" encoding="utf-8"?>
<p:tagLst xmlns:a="http://schemas.openxmlformats.org/drawingml/2006/main" xmlns:r="http://schemas.openxmlformats.org/officeDocument/2006/relationships" xmlns:p="http://schemas.openxmlformats.org/presentationml/2006/main">
  <p:tag name="NUM" val="1"/>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3"/>
</p:tagLst>
</file>

<file path=ppt/tags/tag124.xml><?xml version="1.0" encoding="utf-8"?>
<p:tagLst xmlns:a="http://schemas.openxmlformats.org/drawingml/2006/main" xmlns:r="http://schemas.openxmlformats.org/officeDocument/2006/relationships" xmlns:p="http://schemas.openxmlformats.org/presentationml/2006/main">
  <p:tag name="NUM" val="4"/>
</p:tagLst>
</file>

<file path=ppt/tags/tag125.xml><?xml version="1.0" encoding="utf-8"?>
<p:tagLst xmlns:a="http://schemas.openxmlformats.org/drawingml/2006/main" xmlns:r="http://schemas.openxmlformats.org/officeDocument/2006/relationships" xmlns:p="http://schemas.openxmlformats.org/presentationml/2006/main">
  <p:tag name="NUM" val="5"/>
</p:tagLst>
</file>

<file path=ppt/tags/tag126.xml><?xml version="1.0" encoding="utf-8"?>
<p:tagLst xmlns:a="http://schemas.openxmlformats.org/drawingml/2006/main" xmlns:r="http://schemas.openxmlformats.org/officeDocument/2006/relationships" xmlns:p="http://schemas.openxmlformats.org/presentationml/2006/main">
  <p:tag name="NUM" val="6"/>
</p:tagLst>
</file>

<file path=ppt/tags/tag127.xml><?xml version="1.0" encoding="utf-8"?>
<p:tagLst xmlns:a="http://schemas.openxmlformats.org/drawingml/2006/main" xmlns:r="http://schemas.openxmlformats.org/officeDocument/2006/relationships" xmlns:p="http://schemas.openxmlformats.org/presentationml/2006/main">
  <p:tag name="NUM" val="7"/>
</p:tagLst>
</file>

<file path=ppt/tags/tag128.xml><?xml version="1.0" encoding="utf-8"?>
<p:tagLst xmlns:a="http://schemas.openxmlformats.org/drawingml/2006/main" xmlns:r="http://schemas.openxmlformats.org/officeDocument/2006/relationships" xmlns:p="http://schemas.openxmlformats.org/presentationml/2006/main">
  <p:tag name="NUM" val="8"/>
</p:tagLst>
</file>

<file path=ppt/tags/tag129.xml><?xml version="1.0" encoding="utf-8"?>
<p:tagLst xmlns:a="http://schemas.openxmlformats.org/drawingml/2006/main" xmlns:r="http://schemas.openxmlformats.org/officeDocument/2006/relationships" xmlns:p="http://schemas.openxmlformats.org/presentationml/2006/main">
  <p:tag name="NUM" val="9"/>
</p:tagLst>
</file>

<file path=ppt/tags/tag130.xml><?xml version="1.0" encoding="utf-8"?>
<p:tagLst xmlns:a="http://schemas.openxmlformats.org/drawingml/2006/main" xmlns:r="http://schemas.openxmlformats.org/officeDocument/2006/relationships" xmlns:p="http://schemas.openxmlformats.org/presentationml/2006/main">
  <p:tag name="NUM" val="10"/>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5"/>
</p:tagLst>
</file>

<file path=ppt/tags/tag136.xml><?xml version="1.0" encoding="utf-8"?>
<p:tagLst xmlns:a="http://schemas.openxmlformats.org/drawingml/2006/main" xmlns:r="http://schemas.openxmlformats.org/officeDocument/2006/relationships" xmlns:p="http://schemas.openxmlformats.org/presentationml/2006/main">
  <p:tag name="NUM" val="6"/>
</p:tagLst>
</file>

<file path=ppt/tags/tag137.xml><?xml version="1.0" encoding="utf-8"?>
<p:tagLst xmlns:a="http://schemas.openxmlformats.org/drawingml/2006/main" xmlns:r="http://schemas.openxmlformats.org/officeDocument/2006/relationships" xmlns:p="http://schemas.openxmlformats.org/presentationml/2006/main">
  <p:tag name="NUM" val="7"/>
</p:tagLst>
</file>

<file path=ppt/tags/tag138.xml><?xml version="1.0" encoding="utf-8"?>
<p:tagLst xmlns:a="http://schemas.openxmlformats.org/drawingml/2006/main" xmlns:r="http://schemas.openxmlformats.org/officeDocument/2006/relationships" xmlns:p="http://schemas.openxmlformats.org/presentationml/2006/main">
  <p:tag name="NUM" val="8"/>
</p:tagLst>
</file>

<file path=ppt/tags/tag139.xml><?xml version="1.0" encoding="utf-8"?>
<p:tagLst xmlns:a="http://schemas.openxmlformats.org/drawingml/2006/main" xmlns:r="http://schemas.openxmlformats.org/officeDocument/2006/relationships" xmlns:p="http://schemas.openxmlformats.org/presentationml/2006/main">
  <p:tag name="NUM" val="9"/>
</p:tagLst>
</file>

<file path=ppt/tags/tag140.xml><?xml version="1.0" encoding="utf-8"?>
<p:tagLst xmlns:a="http://schemas.openxmlformats.org/drawingml/2006/main" xmlns:r="http://schemas.openxmlformats.org/officeDocument/2006/relationships" xmlns:p="http://schemas.openxmlformats.org/presentationml/2006/main">
  <p:tag name="NUM" val="10"/>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4"/>
</p:tagLst>
</file>

<file path=ppt/tags/tag145.xml><?xml version="1.0" encoding="utf-8"?>
<p:tagLst xmlns:a="http://schemas.openxmlformats.org/drawingml/2006/main" xmlns:r="http://schemas.openxmlformats.org/officeDocument/2006/relationships" xmlns:p="http://schemas.openxmlformats.org/presentationml/2006/main">
  <p:tag name="NUM" val="5"/>
</p:tagLst>
</file>

<file path=ppt/tags/tag146.xml><?xml version="1.0" encoding="utf-8"?>
<p:tagLst xmlns:a="http://schemas.openxmlformats.org/drawingml/2006/main" xmlns:r="http://schemas.openxmlformats.org/officeDocument/2006/relationships" xmlns:p="http://schemas.openxmlformats.org/presentationml/2006/main">
  <p:tag name="NUM" val="6"/>
</p:tagLst>
</file>

<file path=ppt/tags/tag147.xml><?xml version="1.0" encoding="utf-8"?>
<p:tagLst xmlns:a="http://schemas.openxmlformats.org/drawingml/2006/main" xmlns:r="http://schemas.openxmlformats.org/officeDocument/2006/relationships" xmlns:p="http://schemas.openxmlformats.org/presentationml/2006/main">
  <p:tag name="NUM" val="7"/>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4"/>
</p:tagLst>
</file>

<file path=ppt/tags/tag152.xml><?xml version="1.0" encoding="utf-8"?>
<p:tagLst xmlns:a="http://schemas.openxmlformats.org/drawingml/2006/main" xmlns:r="http://schemas.openxmlformats.org/officeDocument/2006/relationships" xmlns:p="http://schemas.openxmlformats.org/presentationml/2006/main">
  <p:tag name="NUM" val="5"/>
</p:tagLst>
</file>

<file path=ppt/tags/tag153.xml><?xml version="1.0" encoding="utf-8"?>
<p:tagLst xmlns:a="http://schemas.openxmlformats.org/drawingml/2006/main" xmlns:r="http://schemas.openxmlformats.org/officeDocument/2006/relationships" xmlns:p="http://schemas.openxmlformats.org/presentationml/2006/main">
  <p:tag name="NUM" val="6"/>
</p:tagLst>
</file>

<file path=ppt/tags/tag154.xml><?xml version="1.0" encoding="utf-8"?>
<p:tagLst xmlns:a="http://schemas.openxmlformats.org/drawingml/2006/main" xmlns:r="http://schemas.openxmlformats.org/officeDocument/2006/relationships" xmlns:p="http://schemas.openxmlformats.org/presentationml/2006/main">
  <p:tag name="NUM" val="7"/>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Vue">
  <a:themeElements>
    <a:clrScheme name="Vue">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ue">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ue">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TM03457515[[fn=Vue]]</Template>
  <TotalTime>1740</TotalTime>
  <Words>2324</Words>
  <Application>Microsoft Office PowerPoint</Application>
  <PresentationFormat>Grand écran</PresentationFormat>
  <Paragraphs>213</Paragraphs>
  <Slides>20</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Arial</vt:lpstr>
      <vt:lpstr>Arial Narrow</vt:lpstr>
      <vt:lpstr>Calibri</vt:lpstr>
      <vt:lpstr>Century Schoolbook</vt:lpstr>
      <vt:lpstr>Segoe UI</vt:lpstr>
      <vt:lpstr>Symbol</vt:lpstr>
      <vt:lpstr>Wingdings 2</vt:lpstr>
      <vt:lpstr>Vue</vt:lpstr>
      <vt:lpstr>LES PRÊTS DE SERVICES  un outil pour le développement des compétences des gestionnaires qui présentent un fort potentiel de leadership</vt:lpstr>
      <vt:lpstr>Plan de présentation</vt:lpstr>
      <vt:lpstr>1. PRÉAMBULE</vt:lpstr>
      <vt:lpstr>2. Démarches</vt:lpstr>
      <vt:lpstr>2.1 Programme Formacadres</vt:lpstr>
      <vt:lpstr>2.2 Prêts de services : domaine policier </vt:lpstr>
      <vt:lpstr>2.3 Programme avancé pour les analystes de politiques </vt:lpstr>
      <vt:lpstr>Présentation PowerPoint</vt:lpstr>
      <vt:lpstr>2. CHAMP D’APPLICATION</vt:lpstr>
      <vt:lpstr>Présentation PowerPoint</vt:lpstr>
      <vt:lpstr>4. PRINCIPES D’ACTION</vt:lpstr>
      <vt:lpstr>5. FORCES ET FAIBLESSES</vt:lpstr>
      <vt:lpstr>5. OPPORTUNITÉS ET MENACES</vt:lpstr>
      <vt:lpstr>6. RÔLES ET RESPONSABILITÉS</vt:lpstr>
      <vt:lpstr>6. RÔLES ET RESPONSABILITÉS</vt:lpstr>
      <vt:lpstr>6. RÔLES ET RESPONSABILITÉS</vt:lpstr>
      <vt:lpstr>6. RÔLES ET RESPONSABILITÉS</vt:lpstr>
      <vt:lpstr>7. MISE EN ŒUVRE ET SUIVI</vt:lpstr>
      <vt:lpstr>8. REDDITION DE COMPTES</vt:lpstr>
      <vt:lpstr>Merci de votre attention  Documents de référence du Publiclab pouvant être consultés: - Cadre de gestion - Formulaire forces, faiblesses, opportunités, menaces (FFOM)</vt:lpstr>
    </vt:vector>
  </TitlesOfParts>
  <Company>Transports Québec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PRÊTS DE SERVICES:  un outil pour le développement des compétences des gestionnaires qui présentent un fort potentiel de leadership</dc:title>
  <dc:creator>Côté-René, Sarah</dc:creator>
  <cp:lastModifiedBy>Clusiau, Jacinthe</cp:lastModifiedBy>
  <cp:revision>244</cp:revision>
  <dcterms:created xsi:type="dcterms:W3CDTF">2023-03-20T14:20:14Z</dcterms:created>
  <dcterms:modified xsi:type="dcterms:W3CDTF">2023-04-24T20:13:19Z</dcterms:modified>
</cp:coreProperties>
</file>